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5" r:id="rId3"/>
    <p:sldId id="269" r:id="rId4"/>
    <p:sldId id="262" r:id="rId5"/>
    <p:sldId id="260" r:id="rId6"/>
    <p:sldId id="258" r:id="rId7"/>
    <p:sldId id="267" r:id="rId8"/>
    <p:sldId id="270" r:id="rId9"/>
    <p:sldId id="272" r:id="rId10"/>
    <p:sldId id="273" r:id="rId11"/>
    <p:sldId id="2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0" autoAdjust="0"/>
    <p:restoredTop sz="94660"/>
  </p:normalViewPr>
  <p:slideViewPr>
    <p:cSldViewPr snapToGrid="0">
      <p:cViewPr varScale="1">
        <p:scale>
          <a:sx n="87" d="100"/>
          <a:sy n="87" d="100"/>
        </p:scale>
        <p:origin x="68" y="4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6T04:31:41.091"/>
    </inkml:context>
    <inkml:brush xml:id="br0">
      <inkml:brushProperty name="width" value="0.035" units="cm"/>
      <inkml:brushProperty name="height" value="0.035" units="cm"/>
      <inkml:brushProperty name="color" value="#008C3A"/>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8T05:25:56.529"/>
    </inkml:context>
    <inkml:brush xml:id="br0">
      <inkml:brushProperty name="width" value="0.2" units="cm"/>
      <inkml:brushProperty name="height" value="0.2" units="cm"/>
    </inkml:brush>
  </inkml:definitions>
  <inkml:trace contextRef="#ctx0" brushRef="#br0">0 766 24575,'7'0'0,"0"0"0,0-1 0,0 0 0,-1 0 0,1 0 0,0-1 0,-1 0 0,1 0 0,-1-1 0,0 0 0,11-6 0,-8 2 0,-1 0 0,0 0 0,0 0 0,-1-1 0,0 0 0,12-19 0,6-6 0,1 0 0,1 1 0,2 2 0,1 1 0,1 1 0,2 2 0,0 1 0,38-21 0,-14 15 0,58-37 0,-96 55 0,0 1 0,0 1 0,1 0 0,1 2 0,39-13 0,-50 20 0,-1 0 0,0 0 0,1 1 0,-1 0 0,1 1 0,0 0 0,9 1 0,-12 0 0,-1 1 0,0-1 0,0 1 0,0 0 0,0 0 0,0 1 0,-1 0 0,1 0 0,-1 0 0,0 1 0,9 6 0,14 17 0,-1 2 0,-2 0 0,43 65 0,-60-82 0,0-1 0,0 0 0,1 0 0,1-1 0,0 0 0,0-1 0,1 0 0,0-1 0,0 0 0,1 0 0,23 10 0,338 111 0,-251-92 0,-111-34 0,1 1 0,1 0 0,23 3 0,-32-6 0,0-1 0,0 0 0,0 0 0,0 0 0,0-1 0,0 1 0,0-1 0,0 0 0,0 0 0,-1 0 0,1-1 0,0 1 0,6-5 0,4-3 0,-1-1 0,-1-1 0,1 0 0,-1-1 0,-1 0 0,19-27 0,-3-2 0,20-46 0,-18 33 0,-19 37 0,0 1 0,2 0 0,0 0 0,1 1 0,0 1 0,1 0 0,1 1 0,0 1 0,22-14 0,-22 16 0,0 2 0,0 0 0,1 0 0,1 2 0,-1 0 0,1 0 0,0 2 0,0 0 0,0 1 0,30-1 0,-38 4 0,1 1 0,-1 0 0,0 1 0,1 0 0,-1 0 0,0 1 0,0 0 0,-1 1 0,1 0 0,12 8 0,8 7 0,41 36 0,-33-25 0,21 24 0,2 3 0,-52-51 0,-1-1 0,1 1 0,1-1 0,-1-1 0,1 1 0,12 3 0,30 5 0,2-2 0,0-2 0,107 3 0,142-12 0,20 1 0,-298 2 0,0 1 0,0 1 0,41 14 0,-39-11 0,1 0 0,42 6 0,54-7 0,128-8 0,-91-2 0,-141 3 0,23 1 0,0-2 0,75-13 0,-60 3 0,-3 1 0,57-19 0,-89 20 0,-1-1 0,0-1 0,38-26 0,16-9 0,-23 13 0,-40 24 0,1 0 0,0 2 0,0-1 0,18-6 0,9-1 0,-6 2 0,0 2 0,0 0 0,66-9 0,-45 15 0,1 3 0,93 7 0,-112 2 0,-1 1 0,0 2 0,0 1 0,67 32 0,-24-10 0,26 13 0,-55-23 0,98 30 0,41-8 0,-144-37 0,0-2 0,62 0 0,-90-5 0,0 1 0,1 0 0,-1 1 0,0 2 0,0-1 0,16 8 0,11 3 0,-13-7 0,1-2 0,0-1 0,0-1 0,1-2 0,-1-1 0,0-1 0,1-2 0,-1-1 0,0-2 0,0-1 0,-1-2 0,55-20 0,119-70 0,-100 46 0,34-13 0,-117 56 0,0 2 0,0 0 0,1 2 0,37-5 0,-43 8 0,1 1 0,0 0 0,0 2 0,0 0 0,0 1 0,0 0 0,-1 2 0,1 0 0,-1 1 0,0 0 0,19 10 0,-7 0 0,-1 1 0,0 1 0,-1 2 0,-1 0 0,-1 2 0,-1 1 0,39 45 0,-57-60 0,1-1 0,-1 1 0,1-1 0,1 0 0,-1-1 0,1 0 0,0 0 0,0 0 0,0-1 0,1-1 0,-1 1 0,1-1 0,0-1 0,0 1 0,17 1 0,12 2 0,97 12 0,-116-18 0,0 1 0,0 2 0,0 0 0,0 0 0,-1 2 0,0 0 0,0 1 0,18 9 0,-18-5 0,0-1 0,1 0 0,0-2 0,1 0 0,0-2 0,0 0 0,0-1 0,33 3 0,-31-6 0,0-1 0,1-1 0,-1 0 0,0-2 0,0-1 0,-1 0 0,1-2 0,-1 0 0,28-13 0,57-42 0,-6 2 0,-85 52 0,0 0 0,1 1 0,0 0 0,30-5 0,-14 4 0,46-17 0,-50 15 0,0 1 0,38-7 0,-15 6 0,98-29 0,45-32 0,-140 48 0,-25 9 0,0 2 0,50-13 0,-71 22 0,0 2 0,-1-1 0,1 1 0,0 0 0,-1 1 0,1 0 0,-1 0 0,1 0 0,-1 1 0,1 0 0,-1 1 0,0-1 0,0 2 0,0-1 0,-1 1 0,1 0 0,11 9 0,5 6 0,0 2 0,-1 1 0,22 30 0,2 1 0,-16-24 0,1 0 0,1-2 0,1-1 0,51 29 0,-9-5 0,-45-29 0,39 22 0,-58-38 0,1 1 0,-1-2 0,1 0 0,0 0 0,0-1 0,0 0 0,20 1 0,162-5 0,-80-3 0,-33 6 0,-28-1 0,66-6 0,-93 0 0,-1-2 0,1 0 0,-2-2 0,1-1 0,40-23 0,-28 15 0,77-45 0,14-5 0,-105 56 0,-1-1 0,0 0 0,-1-2 0,0-1 0,-1 0 0,20-22 0,-9 12 0,0 1 0,2 2 0,0 1 0,44-20 0,-37 21 0,-1-2 0,66-52 0,-86 59 0,40-28 0,-50 39 0,-1 0 0,1 1 0,0 0 0,1 1 0,-1 0 0,1 0 0,18-2 0,31 0 0,0 3 0,101 9 0,-150-6 0,-1 1 0,1 0 0,-1 1 0,0 0 0,0 1 0,0-1 0,-1 2 0,1-1 0,-1 1 0,0 1 0,-1-1 0,1 1 0,-1 1 0,0-1 0,0 1 0,8 12 0,7 11 0,-1 2 0,31 63 0,-35-61 0,5 7 0,1-1 0,2-1 0,2-1 0,33 36 0,-46-59 0,0 0 0,2-2 0,-1 0 0,1 0 0,1-1 0,0-1 0,1-1 0,0-1 0,1 0 0,0-1 0,33 9 0,26-2 0,0-3 0,1-3 0,0-4 0,131-8 0,-190 2 0,-1-1 0,0-1 0,0-1 0,0 0 0,0-2 0,20-8 0,-26 8 0,0-1 0,-1 0 0,0-1 0,0 0 0,-1 0 0,0-2 0,0 1 0,-1-1 0,10-12 0,17-26 0,-2-1 0,-2-2 0,41-86 0,-49 87 0,2 1 0,3 1 0,1 1 0,2 2 0,44-45 0,-69 81 0,-1 1 0,2 1 0,-1 0 0,1 0 0,0 1 0,0 0 0,1 0 0,0 1 0,0 0 0,0 1 0,1 0 0,-1 1 0,1 0 0,0 0 0,0 2 0,20-2 0,3 1 0,-1 2 0,1 1 0,0 2 0,37 7 0,-55-6 0,0 0 0,0 0 0,-1 2 0,1 0 0,-1 1 0,-1 0 0,1 1 0,-1 1 0,0 0 0,19 18 0,41 50 0,67 89 0,-123-145 0,-9-11 0,0 0 0,1-1 0,0 0 0,1 0 0,17 9 0,62 31 0,-69-38 0,182 80 0,-169-79 0,-1-1 0,1-2 0,1-2 0,49 5 0,50 2 0,69 3 0,-197-17 0,138-3 0,-122 1 0,-1-1 0,1-1 0,-1-1 0,33-12 0,-34 8 0,-2 0 0,1 0 0,-1-2 0,-1 0 0,0-1 0,-1-1 0,0-1 0,25-27 0,-28 28 0,0 0 0,1 0 0,0 1 0,1 1 0,1 0 0,0 1 0,0 1 0,1 1 0,0 0 0,28-9 0,41-16 0,8-3 0,-27 13 0,-34 12 0,0 0 0,0 2 0,62-8 0,6 12 0,118 9 0,-203-3 0,1 1 0,-1 0 0,0 1 0,0 1 0,0 1 0,0 0 0,-1 1 0,0 1 0,0 0 0,-1 1 0,1 0 0,-2 2 0,17 12 0,-8-3 0,1-1 0,1-1 0,0-2 0,1 0 0,34 14 0,-20-13 0,0 1 0,-2 2 0,0 2 0,-2 1 0,59 47 0,38 35 0,-64-53 0,-55-41 0,0-1 0,0 0 0,1-2 0,0 1 0,0-2 0,1 0 0,0 0 0,0-2 0,0 0 0,0 0 0,1-2 0,0 0 0,0 0 0,20-2 0,376-7 0,-398 7 0,0 0 0,0-1 0,0-1 0,27-7 0,-34 7 0,0 0 0,-1-1 0,0 0 0,1-1 0,-1 1 0,0-1 0,-1 0 0,1 0 0,-1-1 0,0 0 0,9-10 0,48-73 0,12-13 0,-59 83 0,2 1 0,0 1 0,1 0 0,1 1 0,0 1 0,1 1 0,1 1 0,0 1 0,0 0 0,37-12 0,-43 19 69,0-1-1,-1-1 0,0-1 0,21-12 1,-30 15-183,0 1 0,0-1 0,-1-1 0,1 1 1,-1-1-1,0 1 0,-1-1 0,1 0 1,-1-1-1,0 1 0,0 0 0,0-1 1,-1 0-1,2-6 0,4-22-6712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8T00:38:03.061"/>
    </inkml:context>
    <inkml:brush xml:id="br0">
      <inkml:brushProperty name="width" value="0.035" units="cm"/>
      <inkml:brushProperty name="height" value="0.035" units="cm"/>
      <inkml:brushProperty name="color" value="#008C3A"/>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8T05:54:23.039"/>
    </inkml:context>
    <inkml:brush xml:id="br0">
      <inkml:brushProperty name="width" value="0.1" units="cm"/>
      <inkml:brushProperty name="height" value="0.1" units="cm"/>
      <inkml:brushProperty name="color" value="#008C3A"/>
    </inkml:brush>
  </inkml:definitions>
  <inkml:trace contextRef="#ctx0" brushRef="#br0">0 191 24575,'544'0'0,"-526"-2"0,-1 0 0,0-1 0,0-1 0,0-1 0,-1 0 0,1-1 0,25-14 0,43-13 0,-32 15 0,-31 9 0,1 2 0,1 0 0,-1 2 0,1 0 0,41-2 0,60 9 0,102-3 0,-162-7 0,-39 4 0,43-1 0,-59 5 0,17 1 0,0-2 0,0 0 0,-1-2 0,51-11 0,-72 12-227,-1 0-1,1 0 1,-1 0-1,1 0 1,7-7-1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8T05:54:28.239"/>
    </inkml:context>
    <inkml:brush xml:id="br0">
      <inkml:brushProperty name="width" value="0.1" units="cm"/>
      <inkml:brushProperty name="height" value="0.1" units="cm"/>
      <inkml:brushProperty name="color" value="#008C3A"/>
    </inkml:brush>
  </inkml:definitions>
  <inkml:trace contextRef="#ctx0" brushRef="#br0">1 36 24575,'0'1'0,"0"0"0,0 0 0,1-1 0,-1 1 0,1 0 0,-1-1 0,0 1 0,1 0 0,-1-1 0,1 1 0,0-1 0,-1 1 0,1 0 0,-1-1 0,1 0 0,0 1 0,-1-1 0,1 1 0,0-1 0,0 0 0,-1 1 0,1-1 0,0 0 0,0 0 0,0 0 0,-1 0 0,2 0 0,26 3 0,-25-2 0,9-2 0,0 1 0,-1-2 0,1 0 0,-1 0 0,0-1 0,0 0 0,0-1 0,12-5 0,-10 3 0,-1 2 0,1-1 0,1 2 0,-1 0 0,20-2 0,135 4 243,-74 3-1851,-77-2-5218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08T05:54:39.162"/>
    </inkml:context>
    <inkml:brush xml:id="br0">
      <inkml:brushProperty name="width" value="0.1" units="cm"/>
      <inkml:brushProperty name="height" value="0.1" units="cm"/>
      <inkml:brushProperty name="color" value="#F6630D"/>
    </inkml:brush>
  </inkml:definitions>
  <inkml:trace contextRef="#ctx0" brushRef="#br0">1 275 24575,'554'0'0,"-542"-1"0,0 0 0,-1-1 0,1-1 0,-1 0 0,0 0 0,21-10 0,-20 8 0,0 0 0,0 1 0,1 0 0,0 1 0,19-2 0,46-3 0,28-1 0,-22 10 0,64-2 0,-132-1 0,0-1 0,0-1 0,0 0 0,-1-2 0,0 1 0,23-13 0,-21 10 0,1 0 0,0 1 0,0 1 0,24-5 0,-30 8 0,0 0 0,0 0 0,19-9 0,-16 6 0,-6 3 0,-1 0 0,1 1 0,13-1 0,24-7 0,22-21 0,-54 24 0,-1 0 0,1 1 0,0 1 0,0 0 0,1 0 0,0 2 0,24-4 0,65 7-33,-72 1-1299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F6E360-AC81-4304-BCE2-C205417A1B7B}" type="datetimeFigureOut">
              <a:rPr lang="en-US" smtClean="0"/>
              <a:t>9/5/2024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1A6150-F705-474A-961A-B9CDAF70D82B}" type="slidenum">
              <a:rPr lang="en-US" smtClean="0"/>
              <a:t>‹#›</a:t>
            </a:fld>
            <a:endParaRPr lang="en-US"/>
          </a:p>
        </p:txBody>
      </p:sp>
    </p:spTree>
    <p:extLst>
      <p:ext uri="{BB962C8B-B14F-4D97-AF65-F5344CB8AC3E}">
        <p14:creationId xmlns:p14="http://schemas.microsoft.com/office/powerpoint/2010/main" val="1731993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A6150-F705-474A-961A-B9CDAF70D82B}" type="slidenum">
              <a:rPr lang="en-US" smtClean="0"/>
              <a:t>6</a:t>
            </a:fld>
            <a:endParaRPr lang="en-US"/>
          </a:p>
        </p:txBody>
      </p:sp>
    </p:spTree>
    <p:extLst>
      <p:ext uri="{BB962C8B-B14F-4D97-AF65-F5344CB8AC3E}">
        <p14:creationId xmlns:p14="http://schemas.microsoft.com/office/powerpoint/2010/main" val="70720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6070-2C8F-641A-B155-712B23D9BF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32B5A6-FDC2-A0F1-0CA7-B4838AB2C5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7A524C-3976-21F2-4E47-59364DE0524C}"/>
              </a:ext>
            </a:extLst>
          </p:cNvPr>
          <p:cNvSpPr>
            <a:spLocks noGrp="1"/>
          </p:cNvSpPr>
          <p:nvPr>
            <p:ph type="dt" sz="half" idx="10"/>
          </p:nvPr>
        </p:nvSpPr>
        <p:spPr/>
        <p:txBody>
          <a:bodyPr/>
          <a:lstStyle/>
          <a:p>
            <a:fld id="{8A989B37-BFE4-407E-A87F-FB09ABEE7164}" type="datetimeFigureOut">
              <a:rPr lang="en-US" smtClean="0"/>
              <a:t>9/5/2024</a:t>
            </a:fld>
            <a:endParaRPr lang="en-US"/>
          </a:p>
        </p:txBody>
      </p:sp>
      <p:sp>
        <p:nvSpPr>
          <p:cNvPr id="5" name="Footer Placeholder 4">
            <a:extLst>
              <a:ext uri="{FF2B5EF4-FFF2-40B4-BE49-F238E27FC236}">
                <a16:creationId xmlns:a16="http://schemas.microsoft.com/office/drawing/2014/main" id="{14306DF6-65BD-7883-6A5A-42CF34F8B1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F39153-CE2D-D342-0DC3-7AFA216DA6A3}"/>
              </a:ext>
            </a:extLst>
          </p:cNvPr>
          <p:cNvSpPr>
            <a:spLocks noGrp="1"/>
          </p:cNvSpPr>
          <p:nvPr>
            <p:ph type="sldNum" sz="quarter" idx="12"/>
          </p:nvPr>
        </p:nvSpPr>
        <p:spPr/>
        <p:txBody>
          <a:bodyPr/>
          <a:lstStyle/>
          <a:p>
            <a:fld id="{C220F5B4-0DDD-4C66-86A6-7633E3D6D599}" type="slidenum">
              <a:rPr lang="en-US" smtClean="0"/>
              <a:t>‹#›</a:t>
            </a:fld>
            <a:endParaRPr lang="en-US"/>
          </a:p>
        </p:txBody>
      </p:sp>
    </p:spTree>
    <p:extLst>
      <p:ext uri="{BB962C8B-B14F-4D97-AF65-F5344CB8AC3E}">
        <p14:creationId xmlns:p14="http://schemas.microsoft.com/office/powerpoint/2010/main" val="3443315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E691E-FAB8-9012-3E57-40B9E2A61F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67CE0C-1021-8287-1227-44844D65D9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15266-9702-A02B-9F4E-53F7D781C1C9}"/>
              </a:ext>
            </a:extLst>
          </p:cNvPr>
          <p:cNvSpPr>
            <a:spLocks noGrp="1"/>
          </p:cNvSpPr>
          <p:nvPr>
            <p:ph type="dt" sz="half" idx="10"/>
          </p:nvPr>
        </p:nvSpPr>
        <p:spPr/>
        <p:txBody>
          <a:bodyPr/>
          <a:lstStyle/>
          <a:p>
            <a:fld id="{8A989B37-BFE4-407E-A87F-FB09ABEE7164}" type="datetimeFigureOut">
              <a:rPr lang="en-US" smtClean="0"/>
              <a:t>9/5/2024</a:t>
            </a:fld>
            <a:endParaRPr lang="en-US"/>
          </a:p>
        </p:txBody>
      </p:sp>
      <p:sp>
        <p:nvSpPr>
          <p:cNvPr id="5" name="Footer Placeholder 4">
            <a:extLst>
              <a:ext uri="{FF2B5EF4-FFF2-40B4-BE49-F238E27FC236}">
                <a16:creationId xmlns:a16="http://schemas.microsoft.com/office/drawing/2014/main" id="{E5887E62-5C73-10BE-ED18-E1D8F77F9B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2F8277-B85C-3490-9451-E88FFD96B702}"/>
              </a:ext>
            </a:extLst>
          </p:cNvPr>
          <p:cNvSpPr>
            <a:spLocks noGrp="1"/>
          </p:cNvSpPr>
          <p:nvPr>
            <p:ph type="sldNum" sz="quarter" idx="12"/>
          </p:nvPr>
        </p:nvSpPr>
        <p:spPr/>
        <p:txBody>
          <a:bodyPr/>
          <a:lstStyle/>
          <a:p>
            <a:fld id="{C220F5B4-0DDD-4C66-86A6-7633E3D6D599}" type="slidenum">
              <a:rPr lang="en-US" smtClean="0"/>
              <a:t>‹#›</a:t>
            </a:fld>
            <a:endParaRPr lang="en-US"/>
          </a:p>
        </p:txBody>
      </p:sp>
    </p:spTree>
    <p:extLst>
      <p:ext uri="{BB962C8B-B14F-4D97-AF65-F5344CB8AC3E}">
        <p14:creationId xmlns:p14="http://schemas.microsoft.com/office/powerpoint/2010/main" val="254012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8DF95C-864C-BD5D-A50C-CB8512316E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31E287-594D-05CD-42B8-0695EB1CFC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095BDD-103B-7EAF-9AE6-193FA98E213F}"/>
              </a:ext>
            </a:extLst>
          </p:cNvPr>
          <p:cNvSpPr>
            <a:spLocks noGrp="1"/>
          </p:cNvSpPr>
          <p:nvPr>
            <p:ph type="dt" sz="half" idx="10"/>
          </p:nvPr>
        </p:nvSpPr>
        <p:spPr/>
        <p:txBody>
          <a:bodyPr/>
          <a:lstStyle/>
          <a:p>
            <a:fld id="{8A989B37-BFE4-407E-A87F-FB09ABEE7164}" type="datetimeFigureOut">
              <a:rPr lang="en-US" smtClean="0"/>
              <a:t>9/5/2024</a:t>
            </a:fld>
            <a:endParaRPr lang="en-US"/>
          </a:p>
        </p:txBody>
      </p:sp>
      <p:sp>
        <p:nvSpPr>
          <p:cNvPr id="5" name="Footer Placeholder 4">
            <a:extLst>
              <a:ext uri="{FF2B5EF4-FFF2-40B4-BE49-F238E27FC236}">
                <a16:creationId xmlns:a16="http://schemas.microsoft.com/office/drawing/2014/main" id="{009CDB9D-9995-583F-3CB8-D468C0AC6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C90DDA-E71A-C6B6-BF9D-4B8D24A3CADA}"/>
              </a:ext>
            </a:extLst>
          </p:cNvPr>
          <p:cNvSpPr>
            <a:spLocks noGrp="1"/>
          </p:cNvSpPr>
          <p:nvPr>
            <p:ph type="sldNum" sz="quarter" idx="12"/>
          </p:nvPr>
        </p:nvSpPr>
        <p:spPr/>
        <p:txBody>
          <a:bodyPr/>
          <a:lstStyle/>
          <a:p>
            <a:fld id="{C220F5B4-0DDD-4C66-86A6-7633E3D6D599}" type="slidenum">
              <a:rPr lang="en-US" smtClean="0"/>
              <a:t>‹#›</a:t>
            </a:fld>
            <a:endParaRPr lang="en-US"/>
          </a:p>
        </p:txBody>
      </p:sp>
    </p:spTree>
    <p:extLst>
      <p:ext uri="{BB962C8B-B14F-4D97-AF65-F5344CB8AC3E}">
        <p14:creationId xmlns:p14="http://schemas.microsoft.com/office/powerpoint/2010/main" val="342978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0502-6D23-B6AD-C1D0-C73BD45044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9E7864-46F1-5999-6F4A-77C84A7D2E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80B3C4-1E38-2C55-3B78-439ABFAB6D7E}"/>
              </a:ext>
            </a:extLst>
          </p:cNvPr>
          <p:cNvSpPr>
            <a:spLocks noGrp="1"/>
          </p:cNvSpPr>
          <p:nvPr>
            <p:ph type="dt" sz="half" idx="10"/>
          </p:nvPr>
        </p:nvSpPr>
        <p:spPr/>
        <p:txBody>
          <a:bodyPr/>
          <a:lstStyle/>
          <a:p>
            <a:fld id="{8A989B37-BFE4-407E-A87F-FB09ABEE7164}" type="datetimeFigureOut">
              <a:rPr lang="en-US" smtClean="0"/>
              <a:t>9/5/2024</a:t>
            </a:fld>
            <a:endParaRPr lang="en-US"/>
          </a:p>
        </p:txBody>
      </p:sp>
      <p:sp>
        <p:nvSpPr>
          <p:cNvPr id="5" name="Footer Placeholder 4">
            <a:extLst>
              <a:ext uri="{FF2B5EF4-FFF2-40B4-BE49-F238E27FC236}">
                <a16:creationId xmlns:a16="http://schemas.microsoft.com/office/drawing/2014/main" id="{9431B870-D2E6-1322-1C81-318C05B877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226D84-7C6A-8349-B5D0-0BA11D599F94}"/>
              </a:ext>
            </a:extLst>
          </p:cNvPr>
          <p:cNvSpPr>
            <a:spLocks noGrp="1"/>
          </p:cNvSpPr>
          <p:nvPr>
            <p:ph type="sldNum" sz="quarter" idx="12"/>
          </p:nvPr>
        </p:nvSpPr>
        <p:spPr/>
        <p:txBody>
          <a:bodyPr/>
          <a:lstStyle/>
          <a:p>
            <a:fld id="{C220F5B4-0DDD-4C66-86A6-7633E3D6D599}" type="slidenum">
              <a:rPr lang="en-US" smtClean="0"/>
              <a:t>‹#›</a:t>
            </a:fld>
            <a:endParaRPr lang="en-US"/>
          </a:p>
        </p:txBody>
      </p:sp>
    </p:spTree>
    <p:extLst>
      <p:ext uri="{BB962C8B-B14F-4D97-AF65-F5344CB8AC3E}">
        <p14:creationId xmlns:p14="http://schemas.microsoft.com/office/powerpoint/2010/main" val="120161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81711-743A-FB92-F0F7-CEB616C958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3BA553-028B-F173-AD85-7137F8D611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56DD85-0ECC-EA53-400A-01BB1EAF0565}"/>
              </a:ext>
            </a:extLst>
          </p:cNvPr>
          <p:cNvSpPr>
            <a:spLocks noGrp="1"/>
          </p:cNvSpPr>
          <p:nvPr>
            <p:ph type="dt" sz="half" idx="10"/>
          </p:nvPr>
        </p:nvSpPr>
        <p:spPr/>
        <p:txBody>
          <a:bodyPr/>
          <a:lstStyle/>
          <a:p>
            <a:fld id="{8A989B37-BFE4-407E-A87F-FB09ABEE7164}" type="datetimeFigureOut">
              <a:rPr lang="en-US" smtClean="0"/>
              <a:t>9/5/2024</a:t>
            </a:fld>
            <a:endParaRPr lang="en-US"/>
          </a:p>
        </p:txBody>
      </p:sp>
      <p:sp>
        <p:nvSpPr>
          <p:cNvPr id="5" name="Footer Placeholder 4">
            <a:extLst>
              <a:ext uri="{FF2B5EF4-FFF2-40B4-BE49-F238E27FC236}">
                <a16:creationId xmlns:a16="http://schemas.microsoft.com/office/drawing/2014/main" id="{659677CA-A4CC-23F8-EDA1-89251383F8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3E278-EC01-4EAE-BBA6-80450B3381DE}"/>
              </a:ext>
            </a:extLst>
          </p:cNvPr>
          <p:cNvSpPr>
            <a:spLocks noGrp="1"/>
          </p:cNvSpPr>
          <p:nvPr>
            <p:ph type="sldNum" sz="quarter" idx="12"/>
          </p:nvPr>
        </p:nvSpPr>
        <p:spPr/>
        <p:txBody>
          <a:bodyPr/>
          <a:lstStyle/>
          <a:p>
            <a:fld id="{C220F5B4-0DDD-4C66-86A6-7633E3D6D599}" type="slidenum">
              <a:rPr lang="en-US" smtClean="0"/>
              <a:t>‹#›</a:t>
            </a:fld>
            <a:endParaRPr lang="en-US"/>
          </a:p>
        </p:txBody>
      </p:sp>
    </p:spTree>
    <p:extLst>
      <p:ext uri="{BB962C8B-B14F-4D97-AF65-F5344CB8AC3E}">
        <p14:creationId xmlns:p14="http://schemas.microsoft.com/office/powerpoint/2010/main" val="2455071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76192-5F34-70D9-9703-5B90A277E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B9AC31-0BA2-4976-1FE7-481ABCA93D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9B635A-05AC-76E9-15EF-928DC1C75E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8F710-2C89-D747-9020-D73715A1F1C6}"/>
              </a:ext>
            </a:extLst>
          </p:cNvPr>
          <p:cNvSpPr>
            <a:spLocks noGrp="1"/>
          </p:cNvSpPr>
          <p:nvPr>
            <p:ph type="dt" sz="half" idx="10"/>
          </p:nvPr>
        </p:nvSpPr>
        <p:spPr/>
        <p:txBody>
          <a:bodyPr/>
          <a:lstStyle/>
          <a:p>
            <a:fld id="{8A989B37-BFE4-407E-A87F-FB09ABEE7164}" type="datetimeFigureOut">
              <a:rPr lang="en-US" smtClean="0"/>
              <a:t>9/5/2024</a:t>
            </a:fld>
            <a:endParaRPr lang="en-US"/>
          </a:p>
        </p:txBody>
      </p:sp>
      <p:sp>
        <p:nvSpPr>
          <p:cNvPr id="6" name="Footer Placeholder 5">
            <a:extLst>
              <a:ext uri="{FF2B5EF4-FFF2-40B4-BE49-F238E27FC236}">
                <a16:creationId xmlns:a16="http://schemas.microsoft.com/office/drawing/2014/main" id="{DD793997-3095-92BA-8DB3-4EA0A0BEA2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C5D2FA-CC10-CD19-80B8-2C7DB231C728}"/>
              </a:ext>
            </a:extLst>
          </p:cNvPr>
          <p:cNvSpPr>
            <a:spLocks noGrp="1"/>
          </p:cNvSpPr>
          <p:nvPr>
            <p:ph type="sldNum" sz="quarter" idx="12"/>
          </p:nvPr>
        </p:nvSpPr>
        <p:spPr/>
        <p:txBody>
          <a:bodyPr/>
          <a:lstStyle/>
          <a:p>
            <a:fld id="{C220F5B4-0DDD-4C66-86A6-7633E3D6D599}" type="slidenum">
              <a:rPr lang="en-US" smtClean="0"/>
              <a:t>‹#›</a:t>
            </a:fld>
            <a:endParaRPr lang="en-US"/>
          </a:p>
        </p:txBody>
      </p:sp>
    </p:spTree>
    <p:extLst>
      <p:ext uri="{BB962C8B-B14F-4D97-AF65-F5344CB8AC3E}">
        <p14:creationId xmlns:p14="http://schemas.microsoft.com/office/powerpoint/2010/main" val="1685892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83DD4-BDEC-71D4-514B-0C35B68BC0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30B1FC-ADAC-7728-D060-B4CA698FB7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021476-DE09-C44E-59E1-18804E01E9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1C46AA-C415-9740-7934-E913D133F4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D0DB72-4494-99D3-B126-277F1AE4E5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30C5EC-F16D-800A-3179-C41498765320}"/>
              </a:ext>
            </a:extLst>
          </p:cNvPr>
          <p:cNvSpPr>
            <a:spLocks noGrp="1"/>
          </p:cNvSpPr>
          <p:nvPr>
            <p:ph type="dt" sz="half" idx="10"/>
          </p:nvPr>
        </p:nvSpPr>
        <p:spPr/>
        <p:txBody>
          <a:bodyPr/>
          <a:lstStyle/>
          <a:p>
            <a:fld id="{8A989B37-BFE4-407E-A87F-FB09ABEE7164}" type="datetimeFigureOut">
              <a:rPr lang="en-US" smtClean="0"/>
              <a:t>9/5/2024</a:t>
            </a:fld>
            <a:endParaRPr lang="en-US"/>
          </a:p>
        </p:txBody>
      </p:sp>
      <p:sp>
        <p:nvSpPr>
          <p:cNvPr id="8" name="Footer Placeholder 7">
            <a:extLst>
              <a:ext uri="{FF2B5EF4-FFF2-40B4-BE49-F238E27FC236}">
                <a16:creationId xmlns:a16="http://schemas.microsoft.com/office/drawing/2014/main" id="{6EF1777E-049C-DEC3-36EE-9D1794586D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DD9A28-3C3F-306A-2ED0-E53C789BBA6D}"/>
              </a:ext>
            </a:extLst>
          </p:cNvPr>
          <p:cNvSpPr>
            <a:spLocks noGrp="1"/>
          </p:cNvSpPr>
          <p:nvPr>
            <p:ph type="sldNum" sz="quarter" idx="12"/>
          </p:nvPr>
        </p:nvSpPr>
        <p:spPr/>
        <p:txBody>
          <a:bodyPr/>
          <a:lstStyle/>
          <a:p>
            <a:fld id="{C220F5B4-0DDD-4C66-86A6-7633E3D6D599}" type="slidenum">
              <a:rPr lang="en-US" smtClean="0"/>
              <a:t>‹#›</a:t>
            </a:fld>
            <a:endParaRPr lang="en-US"/>
          </a:p>
        </p:txBody>
      </p:sp>
    </p:spTree>
    <p:extLst>
      <p:ext uri="{BB962C8B-B14F-4D97-AF65-F5344CB8AC3E}">
        <p14:creationId xmlns:p14="http://schemas.microsoft.com/office/powerpoint/2010/main" val="1256239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388A9-0011-7324-05A7-699DF52BF9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F5F95F-B493-0937-6D4B-0CD974A1F34A}"/>
              </a:ext>
            </a:extLst>
          </p:cNvPr>
          <p:cNvSpPr>
            <a:spLocks noGrp="1"/>
          </p:cNvSpPr>
          <p:nvPr>
            <p:ph type="dt" sz="half" idx="10"/>
          </p:nvPr>
        </p:nvSpPr>
        <p:spPr/>
        <p:txBody>
          <a:bodyPr/>
          <a:lstStyle/>
          <a:p>
            <a:fld id="{8A989B37-BFE4-407E-A87F-FB09ABEE7164}" type="datetimeFigureOut">
              <a:rPr lang="en-US" smtClean="0"/>
              <a:t>9/5/2024</a:t>
            </a:fld>
            <a:endParaRPr lang="en-US"/>
          </a:p>
        </p:txBody>
      </p:sp>
      <p:sp>
        <p:nvSpPr>
          <p:cNvPr id="4" name="Footer Placeholder 3">
            <a:extLst>
              <a:ext uri="{FF2B5EF4-FFF2-40B4-BE49-F238E27FC236}">
                <a16:creationId xmlns:a16="http://schemas.microsoft.com/office/drawing/2014/main" id="{69E7BA0B-3562-63B0-005C-C32CDCC215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862D-3B57-C28A-B75E-61EC2E7B4A7B}"/>
              </a:ext>
            </a:extLst>
          </p:cNvPr>
          <p:cNvSpPr>
            <a:spLocks noGrp="1"/>
          </p:cNvSpPr>
          <p:nvPr>
            <p:ph type="sldNum" sz="quarter" idx="12"/>
          </p:nvPr>
        </p:nvSpPr>
        <p:spPr/>
        <p:txBody>
          <a:bodyPr/>
          <a:lstStyle/>
          <a:p>
            <a:fld id="{C220F5B4-0DDD-4C66-86A6-7633E3D6D599}" type="slidenum">
              <a:rPr lang="en-US" smtClean="0"/>
              <a:t>‹#›</a:t>
            </a:fld>
            <a:endParaRPr lang="en-US"/>
          </a:p>
        </p:txBody>
      </p:sp>
    </p:spTree>
    <p:extLst>
      <p:ext uri="{BB962C8B-B14F-4D97-AF65-F5344CB8AC3E}">
        <p14:creationId xmlns:p14="http://schemas.microsoft.com/office/powerpoint/2010/main" val="293125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6568BE-08AE-8150-4AE3-E0B26E54E607}"/>
              </a:ext>
            </a:extLst>
          </p:cNvPr>
          <p:cNvSpPr>
            <a:spLocks noGrp="1"/>
          </p:cNvSpPr>
          <p:nvPr>
            <p:ph type="dt" sz="half" idx="10"/>
          </p:nvPr>
        </p:nvSpPr>
        <p:spPr/>
        <p:txBody>
          <a:bodyPr/>
          <a:lstStyle/>
          <a:p>
            <a:fld id="{8A989B37-BFE4-407E-A87F-FB09ABEE7164}" type="datetimeFigureOut">
              <a:rPr lang="en-US" smtClean="0"/>
              <a:t>9/5/2024</a:t>
            </a:fld>
            <a:endParaRPr lang="en-US"/>
          </a:p>
        </p:txBody>
      </p:sp>
      <p:sp>
        <p:nvSpPr>
          <p:cNvPr id="3" name="Footer Placeholder 2">
            <a:extLst>
              <a:ext uri="{FF2B5EF4-FFF2-40B4-BE49-F238E27FC236}">
                <a16:creationId xmlns:a16="http://schemas.microsoft.com/office/drawing/2014/main" id="{29612919-B781-173B-FE35-D5D54708B7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4472F3-99D9-AD97-F3FC-8FD1626D1F3C}"/>
              </a:ext>
            </a:extLst>
          </p:cNvPr>
          <p:cNvSpPr>
            <a:spLocks noGrp="1"/>
          </p:cNvSpPr>
          <p:nvPr>
            <p:ph type="sldNum" sz="quarter" idx="12"/>
          </p:nvPr>
        </p:nvSpPr>
        <p:spPr/>
        <p:txBody>
          <a:bodyPr/>
          <a:lstStyle/>
          <a:p>
            <a:fld id="{C220F5B4-0DDD-4C66-86A6-7633E3D6D599}" type="slidenum">
              <a:rPr lang="en-US" smtClean="0"/>
              <a:t>‹#›</a:t>
            </a:fld>
            <a:endParaRPr lang="en-US"/>
          </a:p>
        </p:txBody>
      </p:sp>
    </p:spTree>
    <p:extLst>
      <p:ext uri="{BB962C8B-B14F-4D97-AF65-F5344CB8AC3E}">
        <p14:creationId xmlns:p14="http://schemas.microsoft.com/office/powerpoint/2010/main" val="2821467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192F-D7FB-FDC2-B0E5-B74750A22B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1ADAB9-CDE8-45CE-97A2-C3425D1A18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179A31-C7FE-EAD1-AAEA-846639FADF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00429B-B66A-BA04-94A7-3E56F92E25F9}"/>
              </a:ext>
            </a:extLst>
          </p:cNvPr>
          <p:cNvSpPr>
            <a:spLocks noGrp="1"/>
          </p:cNvSpPr>
          <p:nvPr>
            <p:ph type="dt" sz="half" idx="10"/>
          </p:nvPr>
        </p:nvSpPr>
        <p:spPr/>
        <p:txBody>
          <a:bodyPr/>
          <a:lstStyle/>
          <a:p>
            <a:fld id="{8A989B37-BFE4-407E-A87F-FB09ABEE7164}" type="datetimeFigureOut">
              <a:rPr lang="en-US" smtClean="0"/>
              <a:t>9/5/2024</a:t>
            </a:fld>
            <a:endParaRPr lang="en-US"/>
          </a:p>
        </p:txBody>
      </p:sp>
      <p:sp>
        <p:nvSpPr>
          <p:cNvPr id="6" name="Footer Placeholder 5">
            <a:extLst>
              <a:ext uri="{FF2B5EF4-FFF2-40B4-BE49-F238E27FC236}">
                <a16:creationId xmlns:a16="http://schemas.microsoft.com/office/drawing/2014/main" id="{37EC676E-6AC6-9033-9FF8-1D543CF061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1F40FB-072E-D225-D08F-67541BA1CC1E}"/>
              </a:ext>
            </a:extLst>
          </p:cNvPr>
          <p:cNvSpPr>
            <a:spLocks noGrp="1"/>
          </p:cNvSpPr>
          <p:nvPr>
            <p:ph type="sldNum" sz="quarter" idx="12"/>
          </p:nvPr>
        </p:nvSpPr>
        <p:spPr/>
        <p:txBody>
          <a:bodyPr/>
          <a:lstStyle/>
          <a:p>
            <a:fld id="{C220F5B4-0DDD-4C66-86A6-7633E3D6D599}" type="slidenum">
              <a:rPr lang="en-US" smtClean="0"/>
              <a:t>‹#›</a:t>
            </a:fld>
            <a:endParaRPr lang="en-US"/>
          </a:p>
        </p:txBody>
      </p:sp>
    </p:spTree>
    <p:extLst>
      <p:ext uri="{BB962C8B-B14F-4D97-AF65-F5344CB8AC3E}">
        <p14:creationId xmlns:p14="http://schemas.microsoft.com/office/powerpoint/2010/main" val="3374771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81F0-5215-EDC2-5103-63A85C6FD3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56C5B2-A48D-76BE-5866-41288B9B9E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5B33A0-F6FA-BE51-15DC-077F04908E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42DE09-193C-0E50-30AF-5838057355F7}"/>
              </a:ext>
            </a:extLst>
          </p:cNvPr>
          <p:cNvSpPr>
            <a:spLocks noGrp="1"/>
          </p:cNvSpPr>
          <p:nvPr>
            <p:ph type="dt" sz="half" idx="10"/>
          </p:nvPr>
        </p:nvSpPr>
        <p:spPr/>
        <p:txBody>
          <a:bodyPr/>
          <a:lstStyle/>
          <a:p>
            <a:fld id="{8A989B37-BFE4-407E-A87F-FB09ABEE7164}" type="datetimeFigureOut">
              <a:rPr lang="en-US" smtClean="0"/>
              <a:t>9/5/2024</a:t>
            </a:fld>
            <a:endParaRPr lang="en-US"/>
          </a:p>
        </p:txBody>
      </p:sp>
      <p:sp>
        <p:nvSpPr>
          <p:cNvPr id="6" name="Footer Placeholder 5">
            <a:extLst>
              <a:ext uri="{FF2B5EF4-FFF2-40B4-BE49-F238E27FC236}">
                <a16:creationId xmlns:a16="http://schemas.microsoft.com/office/drawing/2014/main" id="{FCAEDE0D-7C41-C784-95B6-6F6F895D99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561EC1-31D7-DAFE-3B4A-8544DC1CB058}"/>
              </a:ext>
            </a:extLst>
          </p:cNvPr>
          <p:cNvSpPr>
            <a:spLocks noGrp="1"/>
          </p:cNvSpPr>
          <p:nvPr>
            <p:ph type="sldNum" sz="quarter" idx="12"/>
          </p:nvPr>
        </p:nvSpPr>
        <p:spPr/>
        <p:txBody>
          <a:bodyPr/>
          <a:lstStyle/>
          <a:p>
            <a:fld id="{C220F5B4-0DDD-4C66-86A6-7633E3D6D599}" type="slidenum">
              <a:rPr lang="en-US" smtClean="0"/>
              <a:t>‹#›</a:t>
            </a:fld>
            <a:endParaRPr lang="en-US"/>
          </a:p>
        </p:txBody>
      </p:sp>
    </p:spTree>
    <p:extLst>
      <p:ext uri="{BB962C8B-B14F-4D97-AF65-F5344CB8AC3E}">
        <p14:creationId xmlns:p14="http://schemas.microsoft.com/office/powerpoint/2010/main" val="1469620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762DFF-8A13-6D31-5D09-FBA743413A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2AC265-152A-3E38-EE46-E7B9101812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58C5BF-62D5-75E2-BFDE-404256591F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989B37-BFE4-407E-A87F-FB09ABEE7164}" type="datetimeFigureOut">
              <a:rPr lang="en-US" smtClean="0"/>
              <a:t>9/5/2024</a:t>
            </a:fld>
            <a:endParaRPr lang="en-US"/>
          </a:p>
        </p:txBody>
      </p:sp>
      <p:sp>
        <p:nvSpPr>
          <p:cNvPr id="5" name="Footer Placeholder 4">
            <a:extLst>
              <a:ext uri="{FF2B5EF4-FFF2-40B4-BE49-F238E27FC236}">
                <a16:creationId xmlns:a16="http://schemas.microsoft.com/office/drawing/2014/main" id="{BBE78F8D-7A62-8F27-3154-25685F18BA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FE1B24B-E5D1-D5D7-5313-08E60DE0A2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20F5B4-0DDD-4C66-86A6-7633E3D6D599}" type="slidenum">
              <a:rPr lang="en-US" smtClean="0"/>
              <a:t>‹#›</a:t>
            </a:fld>
            <a:endParaRPr lang="en-US"/>
          </a:p>
        </p:txBody>
      </p:sp>
    </p:spTree>
    <p:extLst>
      <p:ext uri="{BB962C8B-B14F-4D97-AF65-F5344CB8AC3E}">
        <p14:creationId xmlns:p14="http://schemas.microsoft.com/office/powerpoint/2010/main" val="3971709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ustomXml" Target="../ink/ink1.xml"/><Relationship Id="rId4" Type="http://schemas.openxmlformats.org/officeDocument/2006/relationships/image" Target="../media/image10.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customXml" Target="../ink/ink5.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1C17A-607F-538E-3C95-BBA66E7184D5}"/>
              </a:ext>
            </a:extLst>
          </p:cNvPr>
          <p:cNvSpPr>
            <a:spLocks noGrp="1"/>
          </p:cNvSpPr>
          <p:nvPr>
            <p:ph type="ctrTitle"/>
          </p:nvPr>
        </p:nvSpPr>
        <p:spPr>
          <a:xfrm>
            <a:off x="5873024" y="813101"/>
            <a:ext cx="5801429" cy="2982189"/>
          </a:xfrm>
        </p:spPr>
        <p:txBody>
          <a:bodyPr>
            <a:normAutofit fontScale="90000"/>
          </a:bodyPr>
          <a:lstStyle/>
          <a:p>
            <a:r>
              <a:rPr lang="en-US" dirty="0"/>
              <a:t>Late-Cenozoic Uplift of the Sierras: Timing and Origin</a:t>
            </a:r>
          </a:p>
        </p:txBody>
      </p:sp>
      <p:sp>
        <p:nvSpPr>
          <p:cNvPr id="3" name="Subtitle 2">
            <a:extLst>
              <a:ext uri="{FF2B5EF4-FFF2-40B4-BE49-F238E27FC236}">
                <a16:creationId xmlns:a16="http://schemas.microsoft.com/office/drawing/2014/main" id="{754C7047-1293-0443-BABC-87A6D2AE5B08}"/>
              </a:ext>
            </a:extLst>
          </p:cNvPr>
          <p:cNvSpPr>
            <a:spLocks noGrp="1"/>
          </p:cNvSpPr>
          <p:nvPr>
            <p:ph type="subTitle" idx="1"/>
          </p:nvPr>
        </p:nvSpPr>
        <p:spPr>
          <a:xfrm>
            <a:off x="7124956" y="4267853"/>
            <a:ext cx="3543044" cy="1655762"/>
          </a:xfrm>
        </p:spPr>
        <p:txBody>
          <a:bodyPr>
            <a:normAutofit fontScale="92500" lnSpcReduction="20000"/>
          </a:bodyPr>
          <a:lstStyle/>
          <a:p>
            <a:r>
              <a:rPr lang="en-US" dirty="0"/>
              <a:t>The Uplift of the Sierra Nevada and Implications for late Cenozoic epeirogeny in the western Cordillera by J.R. Unruh (1991)</a:t>
            </a:r>
          </a:p>
        </p:txBody>
      </p:sp>
      <p:pic>
        <p:nvPicPr>
          <p:cNvPr id="5" name="Picture 4">
            <a:extLst>
              <a:ext uri="{FF2B5EF4-FFF2-40B4-BE49-F238E27FC236}">
                <a16:creationId xmlns:a16="http://schemas.microsoft.com/office/drawing/2014/main" id="{253BE8E0-33C2-68FC-4306-3257E3002A30}"/>
              </a:ext>
            </a:extLst>
          </p:cNvPr>
          <p:cNvPicPr>
            <a:picLocks noChangeAspect="1"/>
          </p:cNvPicPr>
          <p:nvPr/>
        </p:nvPicPr>
        <p:blipFill>
          <a:blip r:embed="rId2"/>
          <a:stretch>
            <a:fillRect/>
          </a:stretch>
        </p:blipFill>
        <p:spPr>
          <a:xfrm>
            <a:off x="158075" y="123655"/>
            <a:ext cx="5505733" cy="6610690"/>
          </a:xfrm>
          <a:prstGeom prst="rect">
            <a:avLst/>
          </a:prstGeom>
        </p:spPr>
      </p:pic>
      <p:pic>
        <p:nvPicPr>
          <p:cNvPr id="7" name="Picture 6">
            <a:extLst>
              <a:ext uri="{FF2B5EF4-FFF2-40B4-BE49-F238E27FC236}">
                <a16:creationId xmlns:a16="http://schemas.microsoft.com/office/drawing/2014/main" id="{8BB708D8-2537-B21C-D959-C05E5415DDB9}"/>
              </a:ext>
            </a:extLst>
          </p:cNvPr>
          <p:cNvPicPr>
            <a:picLocks noChangeAspect="1"/>
          </p:cNvPicPr>
          <p:nvPr/>
        </p:nvPicPr>
        <p:blipFill>
          <a:blip r:embed="rId3"/>
          <a:stretch>
            <a:fillRect/>
          </a:stretch>
        </p:blipFill>
        <p:spPr>
          <a:xfrm>
            <a:off x="6096000" y="4267853"/>
            <a:ext cx="5835950" cy="1492327"/>
          </a:xfrm>
          <a:prstGeom prst="rect">
            <a:avLst/>
          </a:prstGeom>
        </p:spPr>
      </p:pic>
    </p:spTree>
    <p:extLst>
      <p:ext uri="{BB962C8B-B14F-4D97-AF65-F5344CB8AC3E}">
        <p14:creationId xmlns:p14="http://schemas.microsoft.com/office/powerpoint/2010/main" val="3891487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35680-A63C-AB79-50C0-B3DB1F100490}"/>
              </a:ext>
            </a:extLst>
          </p:cNvPr>
          <p:cNvSpPr>
            <a:spLocks noGrp="1"/>
          </p:cNvSpPr>
          <p:nvPr>
            <p:ph type="title"/>
          </p:nvPr>
        </p:nvSpPr>
        <p:spPr>
          <a:xfrm>
            <a:off x="113996" y="0"/>
            <a:ext cx="10515600" cy="1325563"/>
          </a:xfrm>
        </p:spPr>
        <p:txBody>
          <a:bodyPr/>
          <a:lstStyle/>
          <a:p>
            <a:r>
              <a:rPr lang="en-US" dirty="0"/>
              <a:t>Big Picture Implications: Force behind Uplift</a:t>
            </a:r>
          </a:p>
        </p:txBody>
      </p:sp>
      <p:sp>
        <p:nvSpPr>
          <p:cNvPr id="3" name="Content Placeholder 2">
            <a:extLst>
              <a:ext uri="{FF2B5EF4-FFF2-40B4-BE49-F238E27FC236}">
                <a16:creationId xmlns:a16="http://schemas.microsoft.com/office/drawing/2014/main" id="{1AB56988-C057-A575-B27B-33493A6AB94A}"/>
              </a:ext>
            </a:extLst>
          </p:cNvPr>
          <p:cNvSpPr>
            <a:spLocks noGrp="1"/>
          </p:cNvSpPr>
          <p:nvPr>
            <p:ph idx="1"/>
          </p:nvPr>
        </p:nvSpPr>
        <p:spPr>
          <a:xfrm>
            <a:off x="7404791" y="1371601"/>
            <a:ext cx="4673213" cy="5486399"/>
          </a:xfrm>
        </p:spPr>
        <p:txBody>
          <a:bodyPr>
            <a:normAutofit fontScale="92500" lnSpcReduction="20000"/>
          </a:bodyPr>
          <a:lstStyle/>
          <a:p>
            <a:r>
              <a:rPr lang="en-US" dirty="0"/>
              <a:t>Uplift of the Sierra Nevada triggered by Northward Migration of the Mendocino Triple Junction</a:t>
            </a:r>
          </a:p>
          <a:p>
            <a:pPr lvl="1"/>
            <a:r>
              <a:rPr lang="en-US" dirty="0"/>
              <a:t>Tilting patterns don’t support this</a:t>
            </a:r>
          </a:p>
          <a:p>
            <a:r>
              <a:rPr lang="en-US" dirty="0"/>
              <a:t>Uplift of the Sierra as delay isostatic compensation of a Mesozoic crustal root</a:t>
            </a:r>
          </a:p>
          <a:p>
            <a:pPr lvl="1"/>
            <a:r>
              <a:rPr lang="en-US" dirty="0"/>
              <a:t>Assumes uplift began in late Cenozoic, so neglects Eocene uplift evidenced by field observations.</a:t>
            </a:r>
          </a:p>
          <a:p>
            <a:r>
              <a:rPr lang="en-US" dirty="0"/>
              <a:t>Uplift due to </a:t>
            </a:r>
            <a:r>
              <a:rPr lang="en-US" dirty="0" err="1"/>
              <a:t>to</a:t>
            </a:r>
            <a:r>
              <a:rPr lang="en-US" dirty="0"/>
              <a:t> thinning of mantle lithosphere</a:t>
            </a:r>
          </a:p>
          <a:p>
            <a:pPr lvl="1"/>
            <a:r>
              <a:rPr lang="en-US" dirty="0"/>
              <a:t>Doesn’t contradict any observations in this paper</a:t>
            </a:r>
          </a:p>
          <a:p>
            <a:pPr lvl="1"/>
            <a:endParaRPr lang="en-US" dirty="0"/>
          </a:p>
          <a:p>
            <a:endParaRPr lang="en-US" dirty="0"/>
          </a:p>
        </p:txBody>
      </p:sp>
      <p:pic>
        <p:nvPicPr>
          <p:cNvPr id="6" name="Picture 5">
            <a:extLst>
              <a:ext uri="{FF2B5EF4-FFF2-40B4-BE49-F238E27FC236}">
                <a16:creationId xmlns:a16="http://schemas.microsoft.com/office/drawing/2014/main" id="{9300A299-C3C3-8F36-C6B7-5649EDB2BC58}"/>
              </a:ext>
            </a:extLst>
          </p:cNvPr>
          <p:cNvPicPr>
            <a:picLocks noChangeAspect="1"/>
          </p:cNvPicPr>
          <p:nvPr/>
        </p:nvPicPr>
        <p:blipFill>
          <a:blip r:embed="rId2"/>
          <a:stretch>
            <a:fillRect/>
          </a:stretch>
        </p:blipFill>
        <p:spPr>
          <a:xfrm>
            <a:off x="113996" y="1156449"/>
            <a:ext cx="3252425" cy="3186974"/>
          </a:xfrm>
          <a:prstGeom prst="rect">
            <a:avLst/>
          </a:prstGeom>
        </p:spPr>
      </p:pic>
      <p:sp>
        <p:nvSpPr>
          <p:cNvPr id="8" name="&quot;Not Allowed&quot; Symbol 7">
            <a:extLst>
              <a:ext uri="{FF2B5EF4-FFF2-40B4-BE49-F238E27FC236}">
                <a16:creationId xmlns:a16="http://schemas.microsoft.com/office/drawing/2014/main" id="{32506621-ED58-DB81-591E-AA6C60249C8E}"/>
              </a:ext>
            </a:extLst>
          </p:cNvPr>
          <p:cNvSpPr/>
          <p:nvPr/>
        </p:nvSpPr>
        <p:spPr>
          <a:xfrm>
            <a:off x="1610773" y="1156449"/>
            <a:ext cx="1755648" cy="1455725"/>
          </a:xfrm>
          <a:prstGeom prst="noSmoking">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a:extLst>
              <a:ext uri="{FF2B5EF4-FFF2-40B4-BE49-F238E27FC236}">
                <a16:creationId xmlns:a16="http://schemas.microsoft.com/office/drawing/2014/main" id="{803C2A3F-CE5D-2DA7-4653-608EBBA60070}"/>
              </a:ext>
            </a:extLst>
          </p:cNvPr>
          <p:cNvPicPr>
            <a:picLocks noChangeAspect="1"/>
          </p:cNvPicPr>
          <p:nvPr/>
        </p:nvPicPr>
        <p:blipFill>
          <a:blip r:embed="rId3"/>
          <a:stretch>
            <a:fillRect/>
          </a:stretch>
        </p:blipFill>
        <p:spPr>
          <a:xfrm>
            <a:off x="137281" y="4837090"/>
            <a:ext cx="7031238" cy="1325563"/>
          </a:xfrm>
          <a:prstGeom prst="rect">
            <a:avLst/>
          </a:prstGeom>
        </p:spPr>
      </p:pic>
      <p:sp>
        <p:nvSpPr>
          <p:cNvPr id="11" name="&quot;Not Allowed&quot; Symbol 10">
            <a:extLst>
              <a:ext uri="{FF2B5EF4-FFF2-40B4-BE49-F238E27FC236}">
                <a16:creationId xmlns:a16="http://schemas.microsoft.com/office/drawing/2014/main" id="{F1F5389F-7200-D9D3-F0E3-7DFC123326DB}"/>
              </a:ext>
            </a:extLst>
          </p:cNvPr>
          <p:cNvSpPr/>
          <p:nvPr/>
        </p:nvSpPr>
        <p:spPr>
          <a:xfrm>
            <a:off x="3031562" y="4576770"/>
            <a:ext cx="1755648" cy="1455725"/>
          </a:xfrm>
          <a:prstGeom prst="noSmoking">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a:extLst>
              <a:ext uri="{FF2B5EF4-FFF2-40B4-BE49-F238E27FC236}">
                <a16:creationId xmlns:a16="http://schemas.microsoft.com/office/drawing/2014/main" id="{F40777D1-49E7-F884-E374-81153C900027}"/>
              </a:ext>
            </a:extLst>
          </p:cNvPr>
          <p:cNvPicPr>
            <a:picLocks noChangeAspect="1"/>
          </p:cNvPicPr>
          <p:nvPr/>
        </p:nvPicPr>
        <p:blipFill>
          <a:blip r:embed="rId4"/>
          <a:stretch>
            <a:fillRect/>
          </a:stretch>
        </p:blipFill>
        <p:spPr>
          <a:xfrm>
            <a:off x="3721699" y="2099148"/>
            <a:ext cx="3576529" cy="1470690"/>
          </a:xfrm>
          <a:prstGeom prst="rect">
            <a:avLst/>
          </a:prstGeom>
        </p:spPr>
      </p:pic>
      <p:sp>
        <p:nvSpPr>
          <p:cNvPr id="16" name="Content Placeholder 2">
            <a:extLst>
              <a:ext uri="{FF2B5EF4-FFF2-40B4-BE49-F238E27FC236}">
                <a16:creationId xmlns:a16="http://schemas.microsoft.com/office/drawing/2014/main" id="{82151C4D-3EC0-7D5D-80BB-B3B98FDFD7F3}"/>
              </a:ext>
            </a:extLst>
          </p:cNvPr>
          <p:cNvSpPr txBox="1">
            <a:spLocks/>
          </p:cNvSpPr>
          <p:nvPr/>
        </p:nvSpPr>
        <p:spPr>
          <a:xfrm>
            <a:off x="6096000" y="2198194"/>
            <a:ext cx="1593094" cy="110348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8000" dirty="0"/>
              <a:t>?</a:t>
            </a:r>
          </a:p>
          <a:p>
            <a:endParaRPr lang="en-US" dirty="0"/>
          </a:p>
        </p:txBody>
      </p:sp>
      <p:cxnSp>
        <p:nvCxnSpPr>
          <p:cNvPr id="18" name="Straight Arrow Connector 17">
            <a:extLst>
              <a:ext uri="{FF2B5EF4-FFF2-40B4-BE49-F238E27FC236}">
                <a16:creationId xmlns:a16="http://schemas.microsoft.com/office/drawing/2014/main" id="{21B9D530-D41C-B97B-38C8-CC0FAC2B69C8}"/>
              </a:ext>
            </a:extLst>
          </p:cNvPr>
          <p:cNvCxnSpPr/>
          <p:nvPr/>
        </p:nvCxnSpPr>
        <p:spPr>
          <a:xfrm flipV="1">
            <a:off x="1375258" y="2749935"/>
            <a:ext cx="0" cy="551742"/>
          </a:xfrm>
          <a:prstGeom prst="straightConnector1">
            <a:avLst/>
          </a:prstGeom>
          <a:ln w="4445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9076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63248-2EE8-857F-3709-78D77CD7FC15}"/>
              </a:ext>
            </a:extLst>
          </p:cNvPr>
          <p:cNvSpPr>
            <a:spLocks noGrp="1"/>
          </p:cNvSpPr>
          <p:nvPr>
            <p:ph type="title"/>
          </p:nvPr>
        </p:nvSpPr>
        <p:spPr>
          <a:xfrm>
            <a:off x="2948940" y="105774"/>
            <a:ext cx="10515600" cy="1325563"/>
          </a:xfrm>
        </p:spPr>
        <p:txBody>
          <a:bodyPr/>
          <a:lstStyle/>
          <a:p>
            <a:r>
              <a:rPr lang="en-US" dirty="0"/>
              <a:t>So what happened?</a:t>
            </a:r>
          </a:p>
        </p:txBody>
      </p:sp>
      <p:sp>
        <p:nvSpPr>
          <p:cNvPr id="3" name="Content Placeholder 2">
            <a:extLst>
              <a:ext uri="{FF2B5EF4-FFF2-40B4-BE49-F238E27FC236}">
                <a16:creationId xmlns:a16="http://schemas.microsoft.com/office/drawing/2014/main" id="{4F9E6CDB-4DBE-C017-BDEC-625CA429BBB2}"/>
              </a:ext>
            </a:extLst>
          </p:cNvPr>
          <p:cNvSpPr>
            <a:spLocks noGrp="1"/>
          </p:cNvSpPr>
          <p:nvPr>
            <p:ph idx="1"/>
          </p:nvPr>
        </p:nvSpPr>
        <p:spPr>
          <a:xfrm>
            <a:off x="836067" y="2570057"/>
            <a:ext cx="4328160" cy="4351338"/>
          </a:xfrm>
        </p:spPr>
        <p:txBody>
          <a:bodyPr/>
          <a:lstStyle/>
          <a:p>
            <a:r>
              <a:rPr lang="en-US" dirty="0"/>
              <a:t>Unruh notes that the late Cenozoic uplift coincides with a period of uplift throughout the west – </a:t>
            </a:r>
            <a:r>
              <a:rPr lang="en-US" dirty="0" err="1"/>
              <a:t>epeirogenic</a:t>
            </a:r>
            <a:r>
              <a:rPr lang="en-US" dirty="0"/>
              <a:t> uplift</a:t>
            </a:r>
          </a:p>
        </p:txBody>
      </p:sp>
      <p:pic>
        <p:nvPicPr>
          <p:cNvPr id="5" name="Picture 4">
            <a:extLst>
              <a:ext uri="{FF2B5EF4-FFF2-40B4-BE49-F238E27FC236}">
                <a16:creationId xmlns:a16="http://schemas.microsoft.com/office/drawing/2014/main" id="{A6049B2A-F5BB-7FCE-E7E2-8F59BBD4BDC9}"/>
              </a:ext>
            </a:extLst>
          </p:cNvPr>
          <p:cNvPicPr>
            <a:picLocks noChangeAspect="1"/>
          </p:cNvPicPr>
          <p:nvPr/>
        </p:nvPicPr>
        <p:blipFill>
          <a:blip r:embed="rId2"/>
          <a:stretch>
            <a:fillRect/>
          </a:stretch>
        </p:blipFill>
        <p:spPr>
          <a:xfrm>
            <a:off x="5732745" y="1481917"/>
            <a:ext cx="5752547" cy="4281350"/>
          </a:xfrm>
          <a:prstGeom prst="rect">
            <a:avLst/>
          </a:prstGeom>
        </p:spPr>
      </p:pic>
      <p:sp>
        <p:nvSpPr>
          <p:cNvPr id="6" name="Content Placeholder 2">
            <a:extLst>
              <a:ext uri="{FF2B5EF4-FFF2-40B4-BE49-F238E27FC236}">
                <a16:creationId xmlns:a16="http://schemas.microsoft.com/office/drawing/2014/main" id="{7037B41E-108D-F8E3-6369-7245F6020BB8}"/>
              </a:ext>
            </a:extLst>
          </p:cNvPr>
          <p:cNvSpPr txBox="1">
            <a:spLocks/>
          </p:cNvSpPr>
          <p:nvPr/>
        </p:nvSpPr>
        <p:spPr>
          <a:xfrm>
            <a:off x="529368" y="6314219"/>
            <a:ext cx="1247973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err="1"/>
              <a:t>Epeirogenic</a:t>
            </a:r>
            <a:r>
              <a:rPr lang="en-US" sz="1800" dirty="0"/>
              <a:t> uplift is defined as broad, slow, and mild uplift affecting a large region of a continent (typically craton)</a:t>
            </a:r>
          </a:p>
        </p:txBody>
      </p:sp>
    </p:spTree>
    <p:extLst>
      <p:ext uri="{BB962C8B-B14F-4D97-AF65-F5344CB8AC3E}">
        <p14:creationId xmlns:p14="http://schemas.microsoft.com/office/powerpoint/2010/main" val="187722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2C8CD0-3317-60B6-384C-28674A753D24}"/>
              </a:ext>
            </a:extLst>
          </p:cNvPr>
          <p:cNvSpPr>
            <a:spLocks noGrp="1"/>
          </p:cNvSpPr>
          <p:nvPr>
            <p:ph idx="1"/>
          </p:nvPr>
        </p:nvSpPr>
        <p:spPr>
          <a:xfrm>
            <a:off x="770215" y="716049"/>
            <a:ext cx="10515600" cy="4351338"/>
          </a:xfrm>
        </p:spPr>
        <p:txBody>
          <a:bodyPr/>
          <a:lstStyle/>
          <a:p>
            <a:pPr marL="0" indent="0">
              <a:buNone/>
            </a:pPr>
            <a:r>
              <a:rPr lang="en-US" dirty="0"/>
              <a:t>“The timing, magnitude, and mechanics of the late Cenozoic uplift of the Sierra Nevada has been a matter of continuing controversy.”</a:t>
            </a:r>
          </a:p>
          <a:p>
            <a:pPr marL="0" indent="0">
              <a:buNone/>
            </a:pPr>
            <a:endParaRPr lang="en-US" dirty="0"/>
          </a:p>
          <a:p>
            <a:pPr marL="0" indent="0" algn="ctr">
              <a:buNone/>
            </a:pPr>
            <a:r>
              <a:rPr lang="en-US" dirty="0"/>
              <a:t>Important for tectonic interpretations</a:t>
            </a:r>
          </a:p>
        </p:txBody>
      </p:sp>
      <p:pic>
        <p:nvPicPr>
          <p:cNvPr id="5" name="Picture 4">
            <a:extLst>
              <a:ext uri="{FF2B5EF4-FFF2-40B4-BE49-F238E27FC236}">
                <a16:creationId xmlns:a16="http://schemas.microsoft.com/office/drawing/2014/main" id="{2DF0B69C-96AA-A13B-E54E-9282DEE88033}"/>
              </a:ext>
            </a:extLst>
          </p:cNvPr>
          <p:cNvPicPr>
            <a:picLocks noChangeAspect="1"/>
          </p:cNvPicPr>
          <p:nvPr/>
        </p:nvPicPr>
        <p:blipFill>
          <a:blip r:embed="rId2"/>
          <a:stretch>
            <a:fillRect/>
          </a:stretch>
        </p:blipFill>
        <p:spPr>
          <a:xfrm>
            <a:off x="770215" y="3787636"/>
            <a:ext cx="4502381" cy="2705239"/>
          </a:xfrm>
          <a:prstGeom prst="rect">
            <a:avLst/>
          </a:prstGeom>
        </p:spPr>
      </p:pic>
      <p:pic>
        <p:nvPicPr>
          <p:cNvPr id="7" name="Picture 6">
            <a:extLst>
              <a:ext uri="{FF2B5EF4-FFF2-40B4-BE49-F238E27FC236}">
                <a16:creationId xmlns:a16="http://schemas.microsoft.com/office/drawing/2014/main" id="{F1F0A6CE-E9B8-D810-B2BC-70B16538CDB5}"/>
              </a:ext>
            </a:extLst>
          </p:cNvPr>
          <p:cNvPicPr>
            <a:picLocks noChangeAspect="1"/>
          </p:cNvPicPr>
          <p:nvPr/>
        </p:nvPicPr>
        <p:blipFill>
          <a:blip r:embed="rId3"/>
          <a:stretch>
            <a:fillRect/>
          </a:stretch>
        </p:blipFill>
        <p:spPr>
          <a:xfrm>
            <a:off x="7041928" y="3663965"/>
            <a:ext cx="4311872" cy="2806844"/>
          </a:xfrm>
          <a:prstGeom prst="rect">
            <a:avLst/>
          </a:prstGeom>
        </p:spPr>
      </p:pic>
    </p:spTree>
    <p:extLst>
      <p:ext uri="{BB962C8B-B14F-4D97-AF65-F5344CB8AC3E}">
        <p14:creationId xmlns:p14="http://schemas.microsoft.com/office/powerpoint/2010/main" val="373596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35680-A63C-AB79-50C0-B3DB1F100490}"/>
              </a:ext>
            </a:extLst>
          </p:cNvPr>
          <p:cNvSpPr>
            <a:spLocks noGrp="1"/>
          </p:cNvSpPr>
          <p:nvPr>
            <p:ph type="title"/>
          </p:nvPr>
        </p:nvSpPr>
        <p:spPr/>
        <p:txBody>
          <a:bodyPr/>
          <a:lstStyle/>
          <a:p>
            <a:r>
              <a:rPr lang="en-US" dirty="0"/>
              <a:t>Evidence For Uplift: </a:t>
            </a:r>
            <a:br>
              <a:rPr lang="en-US" dirty="0"/>
            </a:br>
            <a:r>
              <a:rPr lang="en-US" dirty="0"/>
              <a:t>Early Cenozoic</a:t>
            </a:r>
          </a:p>
        </p:txBody>
      </p:sp>
      <p:sp>
        <p:nvSpPr>
          <p:cNvPr id="3" name="Content Placeholder 2">
            <a:extLst>
              <a:ext uri="{FF2B5EF4-FFF2-40B4-BE49-F238E27FC236}">
                <a16:creationId xmlns:a16="http://schemas.microsoft.com/office/drawing/2014/main" id="{1AB56988-C057-A575-B27B-33493A6AB94A}"/>
              </a:ext>
            </a:extLst>
          </p:cNvPr>
          <p:cNvSpPr>
            <a:spLocks noGrp="1"/>
          </p:cNvSpPr>
          <p:nvPr>
            <p:ph idx="1"/>
          </p:nvPr>
        </p:nvSpPr>
        <p:spPr>
          <a:xfrm>
            <a:off x="547458" y="2073683"/>
            <a:ext cx="6538369" cy="4351338"/>
          </a:xfrm>
        </p:spPr>
        <p:txBody>
          <a:bodyPr>
            <a:normAutofit/>
          </a:bodyPr>
          <a:lstStyle/>
          <a:p>
            <a:r>
              <a:rPr lang="en-US" dirty="0"/>
              <a:t>Geomorphic and stratigraphic data support uplift predating the Eocene.</a:t>
            </a:r>
          </a:p>
          <a:p>
            <a:pPr lvl="1"/>
            <a:r>
              <a:rPr lang="en-US" dirty="0"/>
              <a:t>Large alluvial deposits, resting on Mesozoic granite and metamorphic rocks, date to the Eocene.</a:t>
            </a:r>
          </a:p>
          <a:p>
            <a:pPr lvl="2"/>
            <a:r>
              <a:rPr lang="en-US" dirty="0"/>
              <a:t>Barometric studies suggesting a formation depth of 8-12km for the plutons underlying the river deposits suggest that at least that much uplift had occurred by the Eocene.</a:t>
            </a:r>
          </a:p>
          <a:p>
            <a:endParaRPr lang="en-US" dirty="0"/>
          </a:p>
        </p:txBody>
      </p:sp>
      <p:pic>
        <p:nvPicPr>
          <p:cNvPr id="5" name="Picture 4">
            <a:extLst>
              <a:ext uri="{FF2B5EF4-FFF2-40B4-BE49-F238E27FC236}">
                <a16:creationId xmlns:a16="http://schemas.microsoft.com/office/drawing/2014/main" id="{C14DC7F7-3BDD-69D0-B5FB-F10B2DF3AE2F}"/>
              </a:ext>
            </a:extLst>
          </p:cNvPr>
          <p:cNvPicPr>
            <a:picLocks noChangeAspect="1"/>
          </p:cNvPicPr>
          <p:nvPr/>
        </p:nvPicPr>
        <p:blipFill>
          <a:blip r:embed="rId2"/>
          <a:stretch>
            <a:fillRect/>
          </a:stretch>
        </p:blipFill>
        <p:spPr>
          <a:xfrm>
            <a:off x="7280024" y="1426464"/>
            <a:ext cx="4574087" cy="4891438"/>
          </a:xfrm>
          <a:prstGeom prst="rect">
            <a:avLst/>
          </a:prstGeom>
        </p:spPr>
      </p:pic>
    </p:spTree>
    <p:extLst>
      <p:ext uri="{BB962C8B-B14F-4D97-AF65-F5344CB8AC3E}">
        <p14:creationId xmlns:p14="http://schemas.microsoft.com/office/powerpoint/2010/main" val="4275238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2CEFCB-5E15-7CE5-7776-C6FC94B7C07F}"/>
              </a:ext>
            </a:extLst>
          </p:cNvPr>
          <p:cNvSpPr>
            <a:spLocks noGrp="1"/>
          </p:cNvSpPr>
          <p:nvPr>
            <p:ph idx="1"/>
          </p:nvPr>
        </p:nvSpPr>
        <p:spPr>
          <a:xfrm>
            <a:off x="266949" y="1690688"/>
            <a:ext cx="3704539" cy="4351338"/>
          </a:xfrm>
        </p:spPr>
        <p:txBody>
          <a:bodyPr>
            <a:normAutofit lnSpcReduction="10000"/>
          </a:bodyPr>
          <a:lstStyle/>
          <a:p>
            <a:r>
              <a:rPr lang="en-US" dirty="0"/>
              <a:t>Workers have noted that Cenozoic strata in the Great Valley are tilted.</a:t>
            </a:r>
          </a:p>
          <a:p>
            <a:pPr lvl="1"/>
            <a:r>
              <a:rPr lang="en-US" dirty="0"/>
              <a:t>The degree of tilt (dip) increases with age</a:t>
            </a:r>
          </a:p>
          <a:p>
            <a:r>
              <a:rPr lang="en-US" dirty="0"/>
              <a:t>By assuming the tilt is related to the uplift of the Sierras, techniques can be used to deduce when uplift initiated.</a:t>
            </a:r>
          </a:p>
        </p:txBody>
      </p:sp>
      <p:pic>
        <p:nvPicPr>
          <p:cNvPr id="5" name="Picture 4">
            <a:extLst>
              <a:ext uri="{FF2B5EF4-FFF2-40B4-BE49-F238E27FC236}">
                <a16:creationId xmlns:a16="http://schemas.microsoft.com/office/drawing/2014/main" id="{138C3FD7-A00B-E33B-89D5-BB5C16A11C4C}"/>
              </a:ext>
            </a:extLst>
          </p:cNvPr>
          <p:cNvPicPr>
            <a:picLocks noChangeAspect="1"/>
          </p:cNvPicPr>
          <p:nvPr/>
        </p:nvPicPr>
        <p:blipFill>
          <a:blip r:embed="rId2"/>
          <a:stretch>
            <a:fillRect/>
          </a:stretch>
        </p:blipFill>
        <p:spPr>
          <a:xfrm>
            <a:off x="4633515" y="1324051"/>
            <a:ext cx="6949069" cy="4479637"/>
          </a:xfrm>
          <a:prstGeom prst="rect">
            <a:avLst/>
          </a:prstGeom>
        </p:spPr>
      </p:pic>
      <p:sp>
        <p:nvSpPr>
          <p:cNvPr id="6" name="Content Placeholder 2">
            <a:extLst>
              <a:ext uri="{FF2B5EF4-FFF2-40B4-BE49-F238E27FC236}">
                <a16:creationId xmlns:a16="http://schemas.microsoft.com/office/drawing/2014/main" id="{136C03F6-FD66-F163-6394-99A88F727E6A}"/>
              </a:ext>
            </a:extLst>
          </p:cNvPr>
          <p:cNvSpPr txBox="1">
            <a:spLocks/>
          </p:cNvSpPr>
          <p:nvPr/>
        </p:nvSpPr>
        <p:spPr>
          <a:xfrm>
            <a:off x="7362749" y="6313897"/>
            <a:ext cx="3083357" cy="19629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dirty="0"/>
              <a:t>Unruh, 1991</a:t>
            </a:r>
          </a:p>
        </p:txBody>
      </p:sp>
      <p:sp>
        <p:nvSpPr>
          <p:cNvPr id="7" name="Rectangle: Rounded Corners 6">
            <a:extLst>
              <a:ext uri="{FF2B5EF4-FFF2-40B4-BE49-F238E27FC236}">
                <a16:creationId xmlns:a16="http://schemas.microsoft.com/office/drawing/2014/main" id="{1BB3D9D7-3337-8F42-C7D8-6575971CE14C}"/>
              </a:ext>
            </a:extLst>
          </p:cNvPr>
          <p:cNvSpPr/>
          <p:nvPr/>
        </p:nvSpPr>
        <p:spPr>
          <a:xfrm>
            <a:off x="8248389" y="977030"/>
            <a:ext cx="3507288" cy="117744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E8CBA06A-04C3-4427-7057-1E7D2D07913F}"/>
              </a:ext>
            </a:extLst>
          </p:cNvPr>
          <p:cNvSpPr/>
          <p:nvPr/>
        </p:nvSpPr>
        <p:spPr>
          <a:xfrm>
            <a:off x="4292252" y="299629"/>
            <a:ext cx="3507288" cy="117744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D2C63D69-5ADC-6E38-E6E2-0D2B6A057A09}"/>
              </a:ext>
            </a:extLst>
          </p:cNvPr>
          <p:cNvSpPr/>
          <p:nvPr/>
        </p:nvSpPr>
        <p:spPr>
          <a:xfrm>
            <a:off x="4494756" y="4988054"/>
            <a:ext cx="1066800" cy="81563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FCBD4C77-6C31-9CB4-B4D5-ED20A3B67BDC}"/>
              </a:ext>
            </a:extLst>
          </p:cNvPr>
          <p:cNvSpPr txBox="1">
            <a:spLocks/>
          </p:cNvSpPr>
          <p:nvPr/>
        </p:nvSpPr>
        <p:spPr>
          <a:xfrm>
            <a:off x="509208" y="110020"/>
            <a:ext cx="1336547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What about uplift in the Late </a:t>
            </a:r>
            <a:r>
              <a:rPr lang="en-US" dirty="0" err="1"/>
              <a:t>Cenzozoic</a:t>
            </a:r>
            <a:r>
              <a:rPr lang="en-US" dirty="0"/>
              <a:t>?</a:t>
            </a:r>
          </a:p>
        </p:txBody>
      </p:sp>
    </p:spTree>
    <p:extLst>
      <p:ext uri="{BB962C8B-B14F-4D97-AF65-F5344CB8AC3E}">
        <p14:creationId xmlns:p14="http://schemas.microsoft.com/office/powerpoint/2010/main" val="3985138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146F8ACC-23BE-5A4E-946A-736445DE96E0}"/>
              </a:ext>
            </a:extLst>
          </p:cNvPr>
          <p:cNvSpPr>
            <a:spLocks noGrp="1"/>
          </p:cNvSpPr>
          <p:nvPr>
            <p:ph type="title"/>
          </p:nvPr>
        </p:nvSpPr>
        <p:spPr>
          <a:xfrm>
            <a:off x="352497" y="0"/>
            <a:ext cx="6046228" cy="1325563"/>
          </a:xfrm>
        </p:spPr>
        <p:txBody>
          <a:bodyPr>
            <a:normAutofit/>
          </a:bodyPr>
          <a:lstStyle/>
          <a:p>
            <a:r>
              <a:rPr lang="en-US" dirty="0"/>
              <a:t>Data Acquisition Methods</a:t>
            </a:r>
          </a:p>
        </p:txBody>
      </p:sp>
      <p:pic>
        <p:nvPicPr>
          <p:cNvPr id="7" name="Picture 6">
            <a:extLst>
              <a:ext uri="{FF2B5EF4-FFF2-40B4-BE49-F238E27FC236}">
                <a16:creationId xmlns:a16="http://schemas.microsoft.com/office/drawing/2014/main" id="{CD3185AB-B09A-7C31-D3F3-8D5940409269}"/>
              </a:ext>
            </a:extLst>
          </p:cNvPr>
          <p:cNvPicPr>
            <a:picLocks noChangeAspect="1"/>
          </p:cNvPicPr>
          <p:nvPr/>
        </p:nvPicPr>
        <p:blipFill>
          <a:blip r:embed="rId2"/>
          <a:stretch>
            <a:fillRect/>
          </a:stretch>
        </p:blipFill>
        <p:spPr>
          <a:xfrm>
            <a:off x="7120729" y="3039462"/>
            <a:ext cx="4225147" cy="3421314"/>
          </a:xfrm>
          <a:prstGeom prst="rect">
            <a:avLst/>
          </a:prstGeom>
        </p:spPr>
      </p:pic>
      <p:sp>
        <p:nvSpPr>
          <p:cNvPr id="8" name="Content Placeholder 2">
            <a:extLst>
              <a:ext uri="{FF2B5EF4-FFF2-40B4-BE49-F238E27FC236}">
                <a16:creationId xmlns:a16="http://schemas.microsoft.com/office/drawing/2014/main" id="{2A7D8179-C4A3-4768-2967-F010BE226459}"/>
              </a:ext>
            </a:extLst>
          </p:cNvPr>
          <p:cNvSpPr txBox="1">
            <a:spLocks/>
          </p:cNvSpPr>
          <p:nvPr/>
        </p:nvSpPr>
        <p:spPr>
          <a:xfrm>
            <a:off x="713008" y="1443526"/>
            <a:ext cx="5570749" cy="45037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Measuring strike/dip of well-exposed marker horizons and contouring the map patterns.</a:t>
            </a:r>
          </a:p>
          <a:p>
            <a:r>
              <a:rPr lang="en-US" dirty="0"/>
              <a:t>For recessive units, geomorphic landforms that correlate with certain units can be contoured</a:t>
            </a:r>
          </a:p>
          <a:p>
            <a:pPr lvl="1"/>
            <a:r>
              <a:rPr lang="en-US" dirty="0"/>
              <a:t>Three-point problems can be done on the contours to infer strike and dip</a:t>
            </a:r>
          </a:p>
          <a:p>
            <a:r>
              <a:rPr lang="en-US" dirty="0"/>
              <a:t>Downhole drill data was also used</a:t>
            </a:r>
          </a:p>
          <a:p>
            <a:pPr marL="0" indent="0">
              <a:buNone/>
            </a:pPr>
            <a:endParaRPr lang="en-US" dirty="0"/>
          </a:p>
          <a:p>
            <a:endParaRPr lang="en-US" dirty="0"/>
          </a:p>
        </p:txBody>
      </p:sp>
      <p:sp>
        <p:nvSpPr>
          <p:cNvPr id="11" name="Content Placeholder 2">
            <a:extLst>
              <a:ext uri="{FF2B5EF4-FFF2-40B4-BE49-F238E27FC236}">
                <a16:creationId xmlns:a16="http://schemas.microsoft.com/office/drawing/2014/main" id="{466840B4-DA2B-7229-F899-5254E40D7678}"/>
              </a:ext>
            </a:extLst>
          </p:cNvPr>
          <p:cNvSpPr txBox="1">
            <a:spLocks/>
          </p:cNvSpPr>
          <p:nvPr/>
        </p:nvSpPr>
        <p:spPr>
          <a:xfrm>
            <a:off x="8465820" y="6295213"/>
            <a:ext cx="576011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00" dirty="0"/>
              <a:t>From Williams University Department of Geosciences website</a:t>
            </a:r>
          </a:p>
        </p:txBody>
      </p:sp>
      <p:pic>
        <p:nvPicPr>
          <p:cNvPr id="13" name="Picture 12">
            <a:extLst>
              <a:ext uri="{FF2B5EF4-FFF2-40B4-BE49-F238E27FC236}">
                <a16:creationId xmlns:a16="http://schemas.microsoft.com/office/drawing/2014/main" id="{A6A64A96-DF17-9C66-2C4C-F0C100527D16}"/>
              </a:ext>
            </a:extLst>
          </p:cNvPr>
          <p:cNvPicPr>
            <a:picLocks noChangeAspect="1"/>
          </p:cNvPicPr>
          <p:nvPr/>
        </p:nvPicPr>
        <p:blipFill>
          <a:blip r:embed="rId3"/>
          <a:stretch>
            <a:fillRect/>
          </a:stretch>
        </p:blipFill>
        <p:spPr>
          <a:xfrm>
            <a:off x="7367612" y="51206"/>
            <a:ext cx="3708056" cy="2890575"/>
          </a:xfrm>
          <a:prstGeom prst="rect">
            <a:avLst/>
          </a:prstGeom>
        </p:spPr>
      </p:pic>
      <p:sp>
        <p:nvSpPr>
          <p:cNvPr id="14" name="Content Placeholder 2">
            <a:extLst>
              <a:ext uri="{FF2B5EF4-FFF2-40B4-BE49-F238E27FC236}">
                <a16:creationId xmlns:a16="http://schemas.microsoft.com/office/drawing/2014/main" id="{70052B81-8BA0-D1E8-5CE7-49CF177629FF}"/>
              </a:ext>
            </a:extLst>
          </p:cNvPr>
          <p:cNvSpPr txBox="1">
            <a:spLocks/>
          </p:cNvSpPr>
          <p:nvPr/>
        </p:nvSpPr>
        <p:spPr>
          <a:xfrm>
            <a:off x="8982071" y="2753437"/>
            <a:ext cx="576011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00" dirty="0"/>
              <a:t>From Wikipedia entry for “Marker Horizon”</a:t>
            </a:r>
          </a:p>
        </p:txBody>
      </p:sp>
    </p:spTree>
    <p:extLst>
      <p:ext uri="{BB962C8B-B14F-4D97-AF65-F5344CB8AC3E}">
        <p14:creationId xmlns:p14="http://schemas.microsoft.com/office/powerpoint/2010/main" val="1257102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094153-17D5-0868-A1A4-ED28C9870DDA}"/>
              </a:ext>
            </a:extLst>
          </p:cNvPr>
          <p:cNvPicPr>
            <a:picLocks noChangeAspect="1"/>
          </p:cNvPicPr>
          <p:nvPr/>
        </p:nvPicPr>
        <p:blipFill>
          <a:blip r:embed="rId3"/>
          <a:stretch>
            <a:fillRect/>
          </a:stretch>
        </p:blipFill>
        <p:spPr>
          <a:xfrm>
            <a:off x="4372712" y="3375996"/>
            <a:ext cx="7832109" cy="3359803"/>
          </a:xfrm>
          <a:prstGeom prst="rect">
            <a:avLst/>
          </a:prstGeom>
        </p:spPr>
      </p:pic>
      <p:sp>
        <p:nvSpPr>
          <p:cNvPr id="7" name="Title 6">
            <a:extLst>
              <a:ext uri="{FF2B5EF4-FFF2-40B4-BE49-F238E27FC236}">
                <a16:creationId xmlns:a16="http://schemas.microsoft.com/office/drawing/2014/main" id="{3401CDC7-1DC6-8576-FE8B-28943737A0A8}"/>
              </a:ext>
            </a:extLst>
          </p:cNvPr>
          <p:cNvSpPr>
            <a:spLocks noGrp="1"/>
          </p:cNvSpPr>
          <p:nvPr>
            <p:ph type="title"/>
          </p:nvPr>
        </p:nvSpPr>
        <p:spPr>
          <a:xfrm>
            <a:off x="542045" y="0"/>
            <a:ext cx="3303350" cy="1325563"/>
          </a:xfrm>
        </p:spPr>
        <p:txBody>
          <a:bodyPr/>
          <a:lstStyle/>
          <a:p>
            <a:r>
              <a:rPr lang="en-US" dirty="0"/>
              <a:t>Observations</a:t>
            </a:r>
          </a:p>
        </p:txBody>
      </p:sp>
      <p:pic>
        <p:nvPicPr>
          <p:cNvPr id="9" name="Picture 8">
            <a:extLst>
              <a:ext uri="{FF2B5EF4-FFF2-40B4-BE49-F238E27FC236}">
                <a16:creationId xmlns:a16="http://schemas.microsoft.com/office/drawing/2014/main" id="{81A74686-8A48-13AA-B5FD-B962509241E0}"/>
              </a:ext>
            </a:extLst>
          </p:cNvPr>
          <p:cNvPicPr>
            <a:picLocks noChangeAspect="1"/>
          </p:cNvPicPr>
          <p:nvPr/>
        </p:nvPicPr>
        <p:blipFill>
          <a:blip r:embed="rId4"/>
          <a:stretch>
            <a:fillRect/>
          </a:stretch>
        </p:blipFill>
        <p:spPr>
          <a:xfrm>
            <a:off x="331955" y="1186903"/>
            <a:ext cx="3688866" cy="4914143"/>
          </a:xfrm>
          <a:prstGeom prst="rect">
            <a:avLst/>
          </a:prstGeom>
          <a:ln>
            <a:solidFill>
              <a:schemeClr val="accent1">
                <a:shade val="15000"/>
              </a:schemeClr>
            </a:solidFill>
          </a:ln>
        </p:spPr>
      </p:pic>
      <mc:AlternateContent xmlns:mc="http://schemas.openxmlformats.org/markup-compatibility/2006">
        <mc:Choice xmlns:p14="http://schemas.microsoft.com/office/powerpoint/2010/main" Requires="p14">
          <p:contentPart p14:bwMode="auto" r:id="rId5">
            <p14:nvContentPartPr>
              <p14:cNvPr id="12" name="Ink 11">
                <a:extLst>
                  <a:ext uri="{FF2B5EF4-FFF2-40B4-BE49-F238E27FC236}">
                    <a16:creationId xmlns:a16="http://schemas.microsoft.com/office/drawing/2014/main" id="{160629BD-AC67-1D52-AC0E-F243EE1A0474}"/>
                  </a:ext>
                </a:extLst>
              </p14:cNvPr>
              <p14:cNvContentPartPr/>
              <p14:nvPr/>
            </p14:nvContentPartPr>
            <p14:xfrm>
              <a:off x="2464446" y="2270997"/>
              <a:ext cx="360" cy="360"/>
            </p14:xfrm>
          </p:contentPart>
        </mc:Choice>
        <mc:Fallback>
          <p:pic>
            <p:nvPicPr>
              <p:cNvPr id="12" name="Ink 11">
                <a:extLst>
                  <a:ext uri="{FF2B5EF4-FFF2-40B4-BE49-F238E27FC236}">
                    <a16:creationId xmlns:a16="http://schemas.microsoft.com/office/drawing/2014/main" id="{160629BD-AC67-1D52-AC0E-F243EE1A0474}"/>
                  </a:ext>
                </a:extLst>
              </p:cNvPr>
              <p:cNvPicPr/>
              <p:nvPr/>
            </p:nvPicPr>
            <p:blipFill>
              <a:blip r:embed="rId6"/>
              <a:stretch>
                <a:fillRect/>
              </a:stretch>
            </p:blipFill>
            <p:spPr>
              <a:xfrm>
                <a:off x="2458326" y="2264877"/>
                <a:ext cx="12600" cy="12600"/>
              </a:xfrm>
              <a:prstGeom prst="rect">
                <a:avLst/>
              </a:prstGeom>
            </p:spPr>
          </p:pic>
        </mc:Fallback>
      </mc:AlternateContent>
      <p:sp>
        <p:nvSpPr>
          <p:cNvPr id="13" name="Rectangle 12">
            <a:extLst>
              <a:ext uri="{FF2B5EF4-FFF2-40B4-BE49-F238E27FC236}">
                <a16:creationId xmlns:a16="http://schemas.microsoft.com/office/drawing/2014/main" id="{C2B3A151-027A-F977-FA4F-A170DB37C8F9}"/>
              </a:ext>
            </a:extLst>
          </p:cNvPr>
          <p:cNvSpPr/>
          <p:nvPr/>
        </p:nvSpPr>
        <p:spPr>
          <a:xfrm>
            <a:off x="6084891" y="3814803"/>
            <a:ext cx="889852" cy="2761611"/>
          </a:xfrm>
          <a:prstGeom prst="rect">
            <a:avLst/>
          </a:prstGeom>
          <a:solidFill>
            <a:srgbClr val="FF00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096F3C-FFEA-3E01-AE01-66170891585A}"/>
              </a:ext>
            </a:extLst>
          </p:cNvPr>
          <p:cNvSpPr/>
          <p:nvPr/>
        </p:nvSpPr>
        <p:spPr>
          <a:xfrm>
            <a:off x="1024864" y="1552639"/>
            <a:ext cx="693472" cy="533911"/>
          </a:xfrm>
          <a:prstGeom prst="rect">
            <a:avLst/>
          </a:prstGeom>
          <a:solidFill>
            <a:srgbClr val="FF00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FC8E6F0-06A2-8D5D-2903-5A27EE995575}"/>
              </a:ext>
            </a:extLst>
          </p:cNvPr>
          <p:cNvSpPr/>
          <p:nvPr/>
        </p:nvSpPr>
        <p:spPr>
          <a:xfrm>
            <a:off x="6974743" y="3814803"/>
            <a:ext cx="1294889" cy="2761611"/>
          </a:xfrm>
          <a:prstGeom prst="rect">
            <a:avLst/>
          </a:prstGeom>
          <a:solidFill>
            <a:srgbClr val="FFC0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D4B852-163B-A8D1-49BA-525BB62401AD}"/>
              </a:ext>
            </a:extLst>
          </p:cNvPr>
          <p:cNvSpPr/>
          <p:nvPr/>
        </p:nvSpPr>
        <p:spPr>
          <a:xfrm>
            <a:off x="1371600" y="2158810"/>
            <a:ext cx="740955" cy="533911"/>
          </a:xfrm>
          <a:prstGeom prst="rect">
            <a:avLst/>
          </a:prstGeom>
          <a:solidFill>
            <a:srgbClr val="FFC0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2C05796-284F-01AE-4D37-FF8959A61388}"/>
              </a:ext>
            </a:extLst>
          </p:cNvPr>
          <p:cNvSpPr/>
          <p:nvPr/>
        </p:nvSpPr>
        <p:spPr>
          <a:xfrm>
            <a:off x="8269632" y="3814803"/>
            <a:ext cx="844140" cy="2761611"/>
          </a:xfrm>
          <a:prstGeom prst="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AC10289-AD10-FA4A-D8B0-356D62DD6BC9}"/>
              </a:ext>
            </a:extLst>
          </p:cNvPr>
          <p:cNvSpPr/>
          <p:nvPr/>
        </p:nvSpPr>
        <p:spPr>
          <a:xfrm>
            <a:off x="1542291" y="3929269"/>
            <a:ext cx="740955" cy="688430"/>
          </a:xfrm>
          <a:prstGeom prst="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70D948F-39CC-62A0-AD1B-7032EE8BD501}"/>
              </a:ext>
            </a:extLst>
          </p:cNvPr>
          <p:cNvSpPr/>
          <p:nvPr/>
        </p:nvSpPr>
        <p:spPr>
          <a:xfrm>
            <a:off x="9119595" y="3814802"/>
            <a:ext cx="844140" cy="2761611"/>
          </a:xfrm>
          <a:prstGeom prst="rect">
            <a:avLst/>
          </a:prstGeom>
          <a:solidFill>
            <a:schemeClr val="accent3">
              <a:alpha val="2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255898D-5C13-8417-6C08-A02FBC3653C6}"/>
              </a:ext>
            </a:extLst>
          </p:cNvPr>
          <p:cNvSpPr/>
          <p:nvPr/>
        </p:nvSpPr>
        <p:spPr>
          <a:xfrm>
            <a:off x="2042376" y="3351448"/>
            <a:ext cx="740955" cy="385213"/>
          </a:xfrm>
          <a:prstGeom prst="rect">
            <a:avLst/>
          </a:prstGeom>
          <a:solidFill>
            <a:schemeClr val="accent3">
              <a:alpha val="2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CE196EC-F89A-5F1C-4F37-0A38DABACCBF}"/>
              </a:ext>
            </a:extLst>
          </p:cNvPr>
          <p:cNvSpPr/>
          <p:nvPr/>
        </p:nvSpPr>
        <p:spPr>
          <a:xfrm>
            <a:off x="9986591" y="3814801"/>
            <a:ext cx="844140" cy="2761611"/>
          </a:xfrm>
          <a:prstGeom prst="rect">
            <a:avLst/>
          </a:prstGeom>
          <a:solidFill>
            <a:srgbClr val="00B0F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D716188-7DDB-231D-AA01-C7F307BBACB7}"/>
              </a:ext>
            </a:extLst>
          </p:cNvPr>
          <p:cNvSpPr/>
          <p:nvPr/>
        </p:nvSpPr>
        <p:spPr>
          <a:xfrm>
            <a:off x="10831123" y="3814800"/>
            <a:ext cx="1237097" cy="2761611"/>
          </a:xfrm>
          <a:prstGeom prst="rect">
            <a:avLst/>
          </a:prstGeom>
          <a:solidFill>
            <a:srgbClr val="7030A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A83FEEE-8118-B31D-0D20-74936C84B694}"/>
              </a:ext>
            </a:extLst>
          </p:cNvPr>
          <p:cNvSpPr/>
          <p:nvPr/>
        </p:nvSpPr>
        <p:spPr>
          <a:xfrm>
            <a:off x="2283247" y="3736662"/>
            <a:ext cx="564282" cy="385214"/>
          </a:xfrm>
          <a:prstGeom prst="rect">
            <a:avLst/>
          </a:prstGeom>
          <a:solidFill>
            <a:srgbClr val="00B0F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BE64652-9949-321A-CECE-7FB0277D34D7}"/>
              </a:ext>
            </a:extLst>
          </p:cNvPr>
          <p:cNvSpPr/>
          <p:nvPr/>
        </p:nvSpPr>
        <p:spPr>
          <a:xfrm>
            <a:off x="2847529" y="3982856"/>
            <a:ext cx="646053" cy="524234"/>
          </a:xfrm>
          <a:prstGeom prst="rect">
            <a:avLst/>
          </a:prstGeom>
          <a:solidFill>
            <a:srgbClr val="7030A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0E402CB2-4E47-585B-316F-6667EC2A1870}"/>
              </a:ext>
            </a:extLst>
          </p:cNvPr>
          <p:cNvPicPr>
            <a:picLocks noChangeAspect="1"/>
          </p:cNvPicPr>
          <p:nvPr/>
        </p:nvPicPr>
        <p:blipFill>
          <a:blip r:embed="rId7"/>
          <a:stretch>
            <a:fillRect/>
          </a:stretch>
        </p:blipFill>
        <p:spPr>
          <a:xfrm>
            <a:off x="4372712" y="281586"/>
            <a:ext cx="7916394" cy="4406529"/>
          </a:xfrm>
          <a:prstGeom prst="rect">
            <a:avLst/>
          </a:prstGeom>
        </p:spPr>
      </p:pic>
      <p:sp>
        <p:nvSpPr>
          <p:cNvPr id="37" name="Rectangle 36">
            <a:extLst>
              <a:ext uri="{FF2B5EF4-FFF2-40B4-BE49-F238E27FC236}">
                <a16:creationId xmlns:a16="http://schemas.microsoft.com/office/drawing/2014/main" id="{9B0DA374-A458-61B2-C14E-1B8B2AA2365D}"/>
              </a:ext>
            </a:extLst>
          </p:cNvPr>
          <p:cNvSpPr/>
          <p:nvPr/>
        </p:nvSpPr>
        <p:spPr>
          <a:xfrm>
            <a:off x="6327648" y="882852"/>
            <a:ext cx="752588" cy="3805265"/>
          </a:xfrm>
          <a:prstGeom prst="rect">
            <a:avLst/>
          </a:prstGeom>
          <a:solidFill>
            <a:srgbClr val="FF00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CEB6EA2-EFFB-2FA1-AA17-C47ACA105913}"/>
              </a:ext>
            </a:extLst>
          </p:cNvPr>
          <p:cNvSpPr/>
          <p:nvPr/>
        </p:nvSpPr>
        <p:spPr>
          <a:xfrm>
            <a:off x="7080236" y="882853"/>
            <a:ext cx="1166539" cy="3805264"/>
          </a:xfrm>
          <a:prstGeom prst="rect">
            <a:avLst/>
          </a:prstGeom>
          <a:solidFill>
            <a:srgbClr val="FFC0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40ADB9A-FF4E-A700-4215-C9966D9BBC82}"/>
              </a:ext>
            </a:extLst>
          </p:cNvPr>
          <p:cNvSpPr/>
          <p:nvPr/>
        </p:nvSpPr>
        <p:spPr>
          <a:xfrm>
            <a:off x="8240845" y="882854"/>
            <a:ext cx="883748" cy="3805263"/>
          </a:xfrm>
          <a:prstGeom prst="rect">
            <a:avLst/>
          </a:prstGeom>
          <a:solidFill>
            <a:srgbClr val="FFFF0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E0876C-6FD0-C90D-BA25-34F89F74E2B5}"/>
              </a:ext>
            </a:extLst>
          </p:cNvPr>
          <p:cNvSpPr/>
          <p:nvPr/>
        </p:nvSpPr>
        <p:spPr>
          <a:xfrm>
            <a:off x="9129099" y="882855"/>
            <a:ext cx="834244" cy="3805261"/>
          </a:xfrm>
          <a:prstGeom prst="rect">
            <a:avLst/>
          </a:prstGeom>
          <a:solidFill>
            <a:schemeClr val="accent3">
              <a:alpha val="2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4A5F52E-53CA-D4D2-FCC4-0EDA54726CA2}"/>
              </a:ext>
            </a:extLst>
          </p:cNvPr>
          <p:cNvSpPr/>
          <p:nvPr/>
        </p:nvSpPr>
        <p:spPr>
          <a:xfrm>
            <a:off x="9963735" y="882855"/>
            <a:ext cx="856664" cy="3805260"/>
          </a:xfrm>
          <a:prstGeom prst="rect">
            <a:avLst/>
          </a:prstGeom>
          <a:solidFill>
            <a:srgbClr val="00B0F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DBFB3-4A76-AD8F-835B-76A710653FC5}"/>
              </a:ext>
            </a:extLst>
          </p:cNvPr>
          <p:cNvSpPr/>
          <p:nvPr/>
        </p:nvSpPr>
        <p:spPr>
          <a:xfrm>
            <a:off x="10835726" y="882855"/>
            <a:ext cx="1232493" cy="3805259"/>
          </a:xfrm>
          <a:prstGeom prst="rect">
            <a:avLst/>
          </a:prstGeom>
          <a:solidFill>
            <a:srgbClr val="7030A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D2848126-19C4-77EF-5FB2-B182A5FCB2AC}"/>
              </a:ext>
            </a:extLst>
          </p:cNvPr>
          <p:cNvSpPr txBox="1"/>
          <p:nvPr/>
        </p:nvSpPr>
        <p:spPr>
          <a:xfrm>
            <a:off x="5318150" y="6332987"/>
            <a:ext cx="1814170" cy="215444"/>
          </a:xfrm>
          <a:prstGeom prst="rect">
            <a:avLst/>
          </a:prstGeom>
          <a:noFill/>
        </p:spPr>
        <p:txBody>
          <a:bodyPr wrap="square" rtlCol="0">
            <a:spAutoFit/>
          </a:bodyPr>
          <a:lstStyle/>
          <a:p>
            <a:r>
              <a:rPr lang="en-US" sz="800" dirty="0"/>
              <a:t>55.8 – 33.9 Ma</a:t>
            </a:r>
          </a:p>
        </p:txBody>
      </p:sp>
      <p:sp>
        <p:nvSpPr>
          <p:cNvPr id="44" name="TextBox 43">
            <a:extLst>
              <a:ext uri="{FF2B5EF4-FFF2-40B4-BE49-F238E27FC236}">
                <a16:creationId xmlns:a16="http://schemas.microsoft.com/office/drawing/2014/main" id="{F20DC488-A2C9-C0FC-BFD4-7E75D165AF3C}"/>
              </a:ext>
            </a:extLst>
          </p:cNvPr>
          <p:cNvSpPr txBox="1"/>
          <p:nvPr/>
        </p:nvSpPr>
        <p:spPr>
          <a:xfrm>
            <a:off x="5314873" y="6065880"/>
            <a:ext cx="1814170" cy="215444"/>
          </a:xfrm>
          <a:prstGeom prst="rect">
            <a:avLst/>
          </a:prstGeom>
          <a:noFill/>
        </p:spPr>
        <p:txBody>
          <a:bodyPr wrap="square" rtlCol="0">
            <a:spAutoFit/>
          </a:bodyPr>
          <a:lstStyle/>
          <a:p>
            <a:r>
              <a:rPr lang="en-US" sz="800" dirty="0"/>
              <a:t>33.9 – 23.03 Ma</a:t>
            </a:r>
          </a:p>
        </p:txBody>
      </p:sp>
      <p:sp>
        <p:nvSpPr>
          <p:cNvPr id="45" name="TextBox 44">
            <a:extLst>
              <a:ext uri="{FF2B5EF4-FFF2-40B4-BE49-F238E27FC236}">
                <a16:creationId xmlns:a16="http://schemas.microsoft.com/office/drawing/2014/main" id="{E2B0B946-2978-D41B-0B59-EAABF080DB9C}"/>
              </a:ext>
            </a:extLst>
          </p:cNvPr>
          <p:cNvSpPr txBox="1"/>
          <p:nvPr/>
        </p:nvSpPr>
        <p:spPr>
          <a:xfrm>
            <a:off x="5314873" y="5524541"/>
            <a:ext cx="1814170" cy="215444"/>
          </a:xfrm>
          <a:prstGeom prst="rect">
            <a:avLst/>
          </a:prstGeom>
          <a:noFill/>
        </p:spPr>
        <p:txBody>
          <a:bodyPr wrap="square" rtlCol="0">
            <a:spAutoFit/>
          </a:bodyPr>
          <a:lstStyle/>
          <a:p>
            <a:r>
              <a:rPr lang="en-US" sz="800" dirty="0"/>
              <a:t>23.03 – 5.33 Ma</a:t>
            </a:r>
          </a:p>
        </p:txBody>
      </p:sp>
      <p:sp>
        <p:nvSpPr>
          <p:cNvPr id="46" name="TextBox 45">
            <a:extLst>
              <a:ext uri="{FF2B5EF4-FFF2-40B4-BE49-F238E27FC236}">
                <a16:creationId xmlns:a16="http://schemas.microsoft.com/office/drawing/2014/main" id="{D3229F86-93E8-BE3A-7BD7-BFB7115FCE7B}"/>
              </a:ext>
            </a:extLst>
          </p:cNvPr>
          <p:cNvSpPr txBox="1"/>
          <p:nvPr/>
        </p:nvSpPr>
        <p:spPr>
          <a:xfrm>
            <a:off x="5461253" y="4488604"/>
            <a:ext cx="1814170" cy="215444"/>
          </a:xfrm>
          <a:prstGeom prst="rect">
            <a:avLst/>
          </a:prstGeom>
          <a:noFill/>
        </p:spPr>
        <p:txBody>
          <a:bodyPr wrap="square" rtlCol="0">
            <a:spAutoFit/>
          </a:bodyPr>
          <a:lstStyle/>
          <a:p>
            <a:r>
              <a:rPr lang="en-US" sz="800" dirty="0"/>
              <a:t>5.33  - 2.6 Ma</a:t>
            </a:r>
          </a:p>
        </p:txBody>
      </p:sp>
      <p:sp>
        <p:nvSpPr>
          <p:cNvPr id="47" name="TextBox 46">
            <a:extLst>
              <a:ext uri="{FF2B5EF4-FFF2-40B4-BE49-F238E27FC236}">
                <a16:creationId xmlns:a16="http://schemas.microsoft.com/office/drawing/2014/main" id="{D2D074D0-3A87-05D2-3AAB-DF33E93CD077}"/>
              </a:ext>
            </a:extLst>
          </p:cNvPr>
          <p:cNvSpPr txBox="1"/>
          <p:nvPr/>
        </p:nvSpPr>
        <p:spPr>
          <a:xfrm>
            <a:off x="5451085" y="3906432"/>
            <a:ext cx="1814170" cy="215444"/>
          </a:xfrm>
          <a:prstGeom prst="rect">
            <a:avLst/>
          </a:prstGeom>
          <a:noFill/>
        </p:spPr>
        <p:txBody>
          <a:bodyPr wrap="square" rtlCol="0">
            <a:spAutoFit/>
          </a:bodyPr>
          <a:lstStyle/>
          <a:p>
            <a:r>
              <a:rPr lang="en-US" sz="800" dirty="0"/>
              <a:t>2.6 – 1.33 Ma</a:t>
            </a:r>
          </a:p>
        </p:txBody>
      </p:sp>
      <p:sp>
        <p:nvSpPr>
          <p:cNvPr id="48" name="TextBox 47">
            <a:extLst>
              <a:ext uri="{FF2B5EF4-FFF2-40B4-BE49-F238E27FC236}">
                <a16:creationId xmlns:a16="http://schemas.microsoft.com/office/drawing/2014/main" id="{EB2134B3-4A3C-8495-76C6-2BCEE40F2D2E}"/>
              </a:ext>
            </a:extLst>
          </p:cNvPr>
          <p:cNvSpPr txBox="1"/>
          <p:nvPr/>
        </p:nvSpPr>
        <p:spPr>
          <a:xfrm>
            <a:off x="5515473" y="3136004"/>
            <a:ext cx="1814170" cy="215444"/>
          </a:xfrm>
          <a:prstGeom prst="rect">
            <a:avLst/>
          </a:prstGeom>
          <a:noFill/>
        </p:spPr>
        <p:txBody>
          <a:bodyPr wrap="square" rtlCol="0">
            <a:spAutoFit/>
          </a:bodyPr>
          <a:lstStyle/>
          <a:p>
            <a:r>
              <a:rPr lang="en-US" sz="800" dirty="0"/>
              <a:t>~1.33 Ma</a:t>
            </a:r>
          </a:p>
        </p:txBody>
      </p:sp>
      <p:sp>
        <p:nvSpPr>
          <p:cNvPr id="49" name="TextBox 48">
            <a:extLst>
              <a:ext uri="{FF2B5EF4-FFF2-40B4-BE49-F238E27FC236}">
                <a16:creationId xmlns:a16="http://schemas.microsoft.com/office/drawing/2014/main" id="{A7B2553D-083A-ED0C-0C8B-679C2B6E2029}"/>
              </a:ext>
            </a:extLst>
          </p:cNvPr>
          <p:cNvSpPr txBox="1"/>
          <p:nvPr/>
        </p:nvSpPr>
        <p:spPr>
          <a:xfrm>
            <a:off x="5511927" y="2512205"/>
            <a:ext cx="1814170" cy="215444"/>
          </a:xfrm>
          <a:prstGeom prst="rect">
            <a:avLst/>
          </a:prstGeom>
          <a:noFill/>
        </p:spPr>
        <p:txBody>
          <a:bodyPr wrap="square" rtlCol="0">
            <a:spAutoFit/>
          </a:bodyPr>
          <a:lstStyle/>
          <a:p>
            <a:r>
              <a:rPr lang="en-US" sz="800" dirty="0"/>
              <a:t>1.33 to 0.5  Ma</a:t>
            </a:r>
          </a:p>
        </p:txBody>
      </p:sp>
      <p:sp>
        <p:nvSpPr>
          <p:cNvPr id="50" name="TextBox 49">
            <a:extLst>
              <a:ext uri="{FF2B5EF4-FFF2-40B4-BE49-F238E27FC236}">
                <a16:creationId xmlns:a16="http://schemas.microsoft.com/office/drawing/2014/main" id="{7AEEF8C3-7AAD-74B3-47C8-23A50256F135}"/>
              </a:ext>
            </a:extLst>
          </p:cNvPr>
          <p:cNvSpPr txBox="1"/>
          <p:nvPr/>
        </p:nvSpPr>
        <p:spPr>
          <a:xfrm>
            <a:off x="5511927" y="2063336"/>
            <a:ext cx="1814170" cy="215444"/>
          </a:xfrm>
          <a:prstGeom prst="rect">
            <a:avLst/>
          </a:prstGeom>
          <a:noFill/>
        </p:spPr>
        <p:txBody>
          <a:bodyPr wrap="square" rtlCol="0">
            <a:spAutoFit/>
          </a:bodyPr>
          <a:lstStyle/>
          <a:p>
            <a:r>
              <a:rPr lang="en-US" sz="800" dirty="0"/>
              <a:t>0.5 to .011  Ma</a:t>
            </a:r>
          </a:p>
        </p:txBody>
      </p:sp>
      <p:sp>
        <p:nvSpPr>
          <p:cNvPr id="52" name="TextBox 51">
            <a:extLst>
              <a:ext uri="{FF2B5EF4-FFF2-40B4-BE49-F238E27FC236}">
                <a16:creationId xmlns:a16="http://schemas.microsoft.com/office/drawing/2014/main" id="{D1AF7D63-DF38-81A2-3A1F-8CBB5541BF32}"/>
              </a:ext>
            </a:extLst>
          </p:cNvPr>
          <p:cNvSpPr txBox="1"/>
          <p:nvPr/>
        </p:nvSpPr>
        <p:spPr>
          <a:xfrm>
            <a:off x="6529817" y="6548431"/>
            <a:ext cx="3996030" cy="369332"/>
          </a:xfrm>
          <a:prstGeom prst="rect">
            <a:avLst/>
          </a:prstGeom>
          <a:noFill/>
        </p:spPr>
        <p:txBody>
          <a:bodyPr wrap="none" rtlCol="0">
            <a:spAutoFit/>
          </a:bodyPr>
          <a:lstStyle/>
          <a:p>
            <a:r>
              <a:rPr lang="en-US" dirty="0"/>
              <a:t>Collected by Unruh and other workers</a:t>
            </a:r>
          </a:p>
        </p:txBody>
      </p:sp>
      <mc:AlternateContent xmlns:mc="http://schemas.openxmlformats.org/markup-compatibility/2006">
        <mc:Choice xmlns:p14="http://schemas.microsoft.com/office/powerpoint/2010/main" Requires="p14">
          <p:contentPart p14:bwMode="auto" r:id="rId8">
            <p14:nvContentPartPr>
              <p14:cNvPr id="53" name="Ink 52">
                <a:extLst>
                  <a:ext uri="{FF2B5EF4-FFF2-40B4-BE49-F238E27FC236}">
                    <a16:creationId xmlns:a16="http://schemas.microsoft.com/office/drawing/2014/main" id="{1BB73EED-D8AF-A9A1-0661-BFB772ED3CBF}"/>
                  </a:ext>
                </a:extLst>
              </p14:cNvPr>
              <p14:cNvContentPartPr/>
              <p14:nvPr/>
            </p14:nvContentPartPr>
            <p14:xfrm>
              <a:off x="4500814" y="4509771"/>
              <a:ext cx="7507080" cy="302400"/>
            </p14:xfrm>
          </p:contentPart>
        </mc:Choice>
        <mc:Fallback>
          <p:pic>
            <p:nvPicPr>
              <p:cNvPr id="53" name="Ink 52">
                <a:extLst>
                  <a:ext uri="{FF2B5EF4-FFF2-40B4-BE49-F238E27FC236}">
                    <a16:creationId xmlns:a16="http://schemas.microsoft.com/office/drawing/2014/main" id="{1BB73EED-D8AF-A9A1-0661-BFB772ED3CBF}"/>
                  </a:ext>
                </a:extLst>
              </p:cNvPr>
              <p:cNvPicPr/>
              <p:nvPr/>
            </p:nvPicPr>
            <p:blipFill>
              <a:blip r:embed="rId9"/>
              <a:stretch>
                <a:fillRect/>
              </a:stretch>
            </p:blipFill>
            <p:spPr>
              <a:xfrm>
                <a:off x="4464814" y="4474131"/>
                <a:ext cx="7578720" cy="374040"/>
              </a:xfrm>
              <a:prstGeom prst="rect">
                <a:avLst/>
              </a:prstGeom>
            </p:spPr>
          </p:pic>
        </mc:Fallback>
      </mc:AlternateContent>
      <p:sp>
        <p:nvSpPr>
          <p:cNvPr id="54" name="Content Placeholder 2">
            <a:extLst>
              <a:ext uri="{FF2B5EF4-FFF2-40B4-BE49-F238E27FC236}">
                <a16:creationId xmlns:a16="http://schemas.microsoft.com/office/drawing/2014/main" id="{250C05A8-788C-D80D-D2CC-2C43B7474725}"/>
              </a:ext>
            </a:extLst>
          </p:cNvPr>
          <p:cNvSpPr txBox="1">
            <a:spLocks/>
          </p:cNvSpPr>
          <p:nvPr/>
        </p:nvSpPr>
        <p:spPr>
          <a:xfrm>
            <a:off x="8890776" y="4562444"/>
            <a:ext cx="2370685" cy="329419"/>
          </a:xfrm>
          <a:prstGeom prst="rect">
            <a:avLst/>
          </a:prstGeom>
          <a:solidFill>
            <a:schemeClr val="bg1">
              <a:alpha val="80000"/>
            </a:schemeClr>
          </a:solidFill>
          <a:ln>
            <a:solidFill>
              <a:schemeClr val="accent1">
                <a:shade val="15000"/>
              </a:schemeClr>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Angular Unconformity</a:t>
            </a:r>
          </a:p>
        </p:txBody>
      </p:sp>
    </p:spTree>
    <p:extLst>
      <p:ext uri="{BB962C8B-B14F-4D97-AF65-F5344CB8AC3E}">
        <p14:creationId xmlns:p14="http://schemas.microsoft.com/office/powerpoint/2010/main" val="61906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4321C-0F3F-B0CF-B31A-5A3C23451BCE}"/>
              </a:ext>
            </a:extLst>
          </p:cNvPr>
          <p:cNvSpPr>
            <a:spLocks noGrp="1"/>
          </p:cNvSpPr>
          <p:nvPr>
            <p:ph type="title"/>
          </p:nvPr>
        </p:nvSpPr>
        <p:spPr>
          <a:xfrm>
            <a:off x="699211" y="201304"/>
            <a:ext cx="10515600" cy="1325563"/>
          </a:xfrm>
        </p:spPr>
        <p:txBody>
          <a:bodyPr/>
          <a:lstStyle/>
          <a:p>
            <a:r>
              <a:rPr lang="en-US" dirty="0"/>
              <a:t>Moving from Observations to Interpretation:</a:t>
            </a:r>
            <a:br>
              <a:rPr lang="en-US" dirty="0"/>
            </a:br>
            <a:r>
              <a:rPr lang="en-US" dirty="0"/>
              <a:t>Key Assumption</a:t>
            </a:r>
          </a:p>
        </p:txBody>
      </p:sp>
      <p:sp>
        <p:nvSpPr>
          <p:cNvPr id="3" name="Content Placeholder 2">
            <a:extLst>
              <a:ext uri="{FF2B5EF4-FFF2-40B4-BE49-F238E27FC236}">
                <a16:creationId xmlns:a16="http://schemas.microsoft.com/office/drawing/2014/main" id="{3903EF5B-0D9F-A90B-F0BB-24C758B1DF7B}"/>
              </a:ext>
            </a:extLst>
          </p:cNvPr>
          <p:cNvSpPr>
            <a:spLocks noGrp="1"/>
          </p:cNvSpPr>
          <p:nvPr>
            <p:ph idx="1"/>
          </p:nvPr>
        </p:nvSpPr>
        <p:spPr>
          <a:xfrm>
            <a:off x="612568" y="1672202"/>
            <a:ext cx="6616527" cy="4351338"/>
          </a:xfrm>
        </p:spPr>
        <p:txBody>
          <a:bodyPr>
            <a:normAutofit/>
          </a:bodyPr>
          <a:lstStyle/>
          <a:p>
            <a:pPr marL="0" indent="0">
              <a:buNone/>
            </a:pPr>
            <a:r>
              <a:rPr lang="en-US" dirty="0"/>
              <a:t>The dips are interpreted to reflect uplift and westward tilting of the Sierra Nevada.</a:t>
            </a:r>
          </a:p>
          <a:p>
            <a:pPr marL="0" indent="0">
              <a:buNone/>
            </a:pPr>
            <a:r>
              <a:rPr lang="en-US" dirty="0"/>
              <a:t>Not dips imparted by sedimentary depositional environments!</a:t>
            </a:r>
          </a:p>
          <a:p>
            <a:pPr marL="0" indent="0">
              <a:buNone/>
            </a:pPr>
            <a:r>
              <a:rPr lang="en-US" sz="1400" dirty="0"/>
              <a:t>Supported by sedimentary facies. Slopes of graded streams are inversely proportional to discharge, and proportional to sediment load and caliber. Since units have similar textures and clast size through time, the tilt is likely not depositional-related.</a:t>
            </a:r>
          </a:p>
          <a:p>
            <a:pPr marL="0" indent="0">
              <a:buNone/>
            </a:pPr>
            <a:r>
              <a:rPr lang="en-US" sz="1400" dirty="0"/>
              <a:t>	</a:t>
            </a:r>
          </a:p>
          <a:p>
            <a:pPr marL="0" indent="0">
              <a:buNone/>
            </a:pPr>
            <a:r>
              <a:rPr lang="en-US" sz="1400" dirty="0"/>
              <a:t>	</a:t>
            </a:r>
          </a:p>
        </p:txBody>
      </p:sp>
      <mc:AlternateContent xmlns:mc="http://schemas.openxmlformats.org/markup-compatibility/2006">
        <mc:Choice xmlns:p14="http://schemas.microsoft.com/office/powerpoint/2010/main" Requires="p14">
          <p:contentPart p14:bwMode="auto" r:id="rId2">
            <p14:nvContentPartPr>
              <p14:cNvPr id="16" name="Ink 15">
                <a:extLst>
                  <a:ext uri="{FF2B5EF4-FFF2-40B4-BE49-F238E27FC236}">
                    <a16:creationId xmlns:a16="http://schemas.microsoft.com/office/drawing/2014/main" id="{E08F0B9D-9873-7ED3-B674-29CB226CD247}"/>
                  </a:ext>
                </a:extLst>
              </p14:cNvPr>
              <p14:cNvContentPartPr/>
              <p14:nvPr/>
            </p14:nvContentPartPr>
            <p14:xfrm>
              <a:off x="3920832" y="2464848"/>
              <a:ext cx="360" cy="360"/>
            </p14:xfrm>
          </p:contentPart>
        </mc:Choice>
        <mc:Fallback>
          <p:pic>
            <p:nvPicPr>
              <p:cNvPr id="16" name="Ink 15">
                <a:extLst>
                  <a:ext uri="{FF2B5EF4-FFF2-40B4-BE49-F238E27FC236}">
                    <a16:creationId xmlns:a16="http://schemas.microsoft.com/office/drawing/2014/main" id="{E08F0B9D-9873-7ED3-B674-29CB226CD247}"/>
                  </a:ext>
                </a:extLst>
              </p:cNvPr>
              <p:cNvPicPr/>
              <p:nvPr/>
            </p:nvPicPr>
            <p:blipFill>
              <a:blip r:embed="rId3"/>
              <a:stretch>
                <a:fillRect/>
              </a:stretch>
            </p:blipFill>
            <p:spPr>
              <a:xfrm>
                <a:off x="3914712" y="2458728"/>
                <a:ext cx="12600" cy="12600"/>
              </a:xfrm>
              <a:prstGeom prst="rect">
                <a:avLst/>
              </a:prstGeom>
            </p:spPr>
          </p:pic>
        </mc:Fallback>
      </mc:AlternateContent>
      <p:pic>
        <p:nvPicPr>
          <p:cNvPr id="6" name="Picture 5">
            <a:extLst>
              <a:ext uri="{FF2B5EF4-FFF2-40B4-BE49-F238E27FC236}">
                <a16:creationId xmlns:a16="http://schemas.microsoft.com/office/drawing/2014/main" id="{2CF37767-3FA3-21E0-CCE4-E650385FD118}"/>
              </a:ext>
            </a:extLst>
          </p:cNvPr>
          <p:cNvPicPr>
            <a:picLocks noChangeAspect="1"/>
          </p:cNvPicPr>
          <p:nvPr/>
        </p:nvPicPr>
        <p:blipFill>
          <a:blip r:embed="rId4"/>
          <a:stretch>
            <a:fillRect/>
          </a:stretch>
        </p:blipFill>
        <p:spPr>
          <a:xfrm>
            <a:off x="7870459" y="1174985"/>
            <a:ext cx="3622330" cy="5615795"/>
          </a:xfrm>
          <a:prstGeom prst="rect">
            <a:avLst/>
          </a:prstGeom>
        </p:spPr>
      </p:pic>
      <p:sp>
        <p:nvSpPr>
          <p:cNvPr id="11" name="Content Placeholder 2">
            <a:extLst>
              <a:ext uri="{FF2B5EF4-FFF2-40B4-BE49-F238E27FC236}">
                <a16:creationId xmlns:a16="http://schemas.microsoft.com/office/drawing/2014/main" id="{91681947-B924-C8A7-F139-CC1DA73634A2}"/>
              </a:ext>
            </a:extLst>
          </p:cNvPr>
          <p:cNvSpPr txBox="1">
            <a:spLocks/>
          </p:cNvSpPr>
          <p:nvPr/>
        </p:nvSpPr>
        <p:spPr>
          <a:xfrm>
            <a:off x="8452749" y="6395501"/>
            <a:ext cx="3115250" cy="261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00" dirty="0"/>
              <a:t>From  Whitney and Others (2013)</a:t>
            </a:r>
          </a:p>
        </p:txBody>
      </p:sp>
      <p:pic>
        <p:nvPicPr>
          <p:cNvPr id="12" name="Picture 11">
            <a:extLst>
              <a:ext uri="{FF2B5EF4-FFF2-40B4-BE49-F238E27FC236}">
                <a16:creationId xmlns:a16="http://schemas.microsoft.com/office/drawing/2014/main" id="{7ACCA4E9-5B12-64F5-2E85-6EB8C4CB41E5}"/>
              </a:ext>
            </a:extLst>
          </p:cNvPr>
          <p:cNvPicPr>
            <a:picLocks noChangeAspect="1"/>
          </p:cNvPicPr>
          <p:nvPr/>
        </p:nvPicPr>
        <p:blipFill>
          <a:blip r:embed="rId5"/>
          <a:stretch>
            <a:fillRect/>
          </a:stretch>
        </p:blipFill>
        <p:spPr>
          <a:xfrm>
            <a:off x="1582997" y="4367355"/>
            <a:ext cx="5370126" cy="2350177"/>
          </a:xfrm>
          <a:prstGeom prst="rect">
            <a:avLst/>
          </a:prstGeom>
        </p:spPr>
      </p:pic>
      <p:sp>
        <p:nvSpPr>
          <p:cNvPr id="13" name="&quot;Not Allowed&quot; Symbol 12">
            <a:extLst>
              <a:ext uri="{FF2B5EF4-FFF2-40B4-BE49-F238E27FC236}">
                <a16:creationId xmlns:a16="http://schemas.microsoft.com/office/drawing/2014/main" id="{12C43AEF-B208-0904-32E9-F3A18425950A}"/>
              </a:ext>
            </a:extLst>
          </p:cNvPr>
          <p:cNvSpPr/>
          <p:nvPr/>
        </p:nvSpPr>
        <p:spPr>
          <a:xfrm>
            <a:off x="3004579" y="4622347"/>
            <a:ext cx="1653292" cy="1356017"/>
          </a:xfrm>
          <a:prstGeom prst="noSmoking">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ontent Placeholder 2">
            <a:extLst>
              <a:ext uri="{FF2B5EF4-FFF2-40B4-BE49-F238E27FC236}">
                <a16:creationId xmlns:a16="http://schemas.microsoft.com/office/drawing/2014/main" id="{337A2F68-6F0A-B570-5F0F-6183FDBFE078}"/>
              </a:ext>
            </a:extLst>
          </p:cNvPr>
          <p:cNvSpPr txBox="1">
            <a:spLocks/>
          </p:cNvSpPr>
          <p:nvPr/>
        </p:nvSpPr>
        <p:spPr>
          <a:xfrm>
            <a:off x="4853342" y="5542443"/>
            <a:ext cx="2805526" cy="275350"/>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800" dirty="0"/>
              <a:t>Unruh does correct for Holocene depositional gradients</a:t>
            </a:r>
          </a:p>
          <a:p>
            <a:pPr marL="0" indent="0">
              <a:buFont typeface="Arial" panose="020B0604020202020204" pitchFamily="34" charset="0"/>
              <a:buNone/>
            </a:pPr>
            <a:r>
              <a:rPr lang="en-US" sz="800" dirty="0"/>
              <a:t>	</a:t>
            </a:r>
          </a:p>
        </p:txBody>
      </p:sp>
    </p:spTree>
    <p:extLst>
      <p:ext uri="{BB962C8B-B14F-4D97-AF65-F5344CB8AC3E}">
        <p14:creationId xmlns:p14="http://schemas.microsoft.com/office/powerpoint/2010/main" val="4201989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35680-A63C-AB79-50C0-B3DB1F100490}"/>
              </a:ext>
            </a:extLst>
          </p:cNvPr>
          <p:cNvSpPr>
            <a:spLocks noGrp="1"/>
          </p:cNvSpPr>
          <p:nvPr>
            <p:ph type="title"/>
          </p:nvPr>
        </p:nvSpPr>
        <p:spPr>
          <a:xfrm>
            <a:off x="604997" y="275119"/>
            <a:ext cx="10515600" cy="1325563"/>
          </a:xfrm>
        </p:spPr>
        <p:txBody>
          <a:bodyPr/>
          <a:lstStyle/>
          <a:p>
            <a:r>
              <a:rPr lang="en-US" dirty="0"/>
              <a:t>Chronologic Controls of Late Cenozoic Tilting:</a:t>
            </a:r>
            <a:br>
              <a:rPr lang="en-US" dirty="0"/>
            </a:br>
            <a:r>
              <a:rPr lang="en-US" dirty="0"/>
              <a:t>Neogene Unconformity</a:t>
            </a:r>
          </a:p>
        </p:txBody>
      </p:sp>
      <p:sp>
        <p:nvSpPr>
          <p:cNvPr id="3" name="Content Placeholder 2">
            <a:extLst>
              <a:ext uri="{FF2B5EF4-FFF2-40B4-BE49-F238E27FC236}">
                <a16:creationId xmlns:a16="http://schemas.microsoft.com/office/drawing/2014/main" id="{1AB56988-C057-A575-B27B-33493A6AB94A}"/>
              </a:ext>
            </a:extLst>
          </p:cNvPr>
          <p:cNvSpPr>
            <a:spLocks noGrp="1"/>
          </p:cNvSpPr>
          <p:nvPr>
            <p:ph idx="1"/>
          </p:nvPr>
        </p:nvSpPr>
        <p:spPr>
          <a:xfrm>
            <a:off x="6927296" y="1690688"/>
            <a:ext cx="4556143" cy="4351338"/>
          </a:xfrm>
        </p:spPr>
        <p:txBody>
          <a:bodyPr>
            <a:normAutofit fontScale="92500"/>
          </a:bodyPr>
          <a:lstStyle/>
          <a:p>
            <a:r>
              <a:rPr lang="en-US" dirty="0"/>
              <a:t>Neogene Unconformity</a:t>
            </a:r>
          </a:p>
          <a:p>
            <a:pPr lvl="1"/>
            <a:r>
              <a:rPr lang="en-US" dirty="0" err="1"/>
              <a:t>Plio</a:t>
            </a:r>
            <a:r>
              <a:rPr lang="en-US" dirty="0"/>
              <a:t>-Pleistocene </a:t>
            </a:r>
            <a:r>
              <a:rPr lang="en-US" dirty="0" err="1"/>
              <a:t>overling</a:t>
            </a:r>
            <a:r>
              <a:rPr lang="en-US" dirty="0"/>
              <a:t> older strata in angular unconformity</a:t>
            </a:r>
          </a:p>
          <a:p>
            <a:r>
              <a:rPr lang="en-US" dirty="0">
                <a:solidFill>
                  <a:schemeClr val="accent6"/>
                </a:solidFill>
              </a:rPr>
              <a:t>Oldest radiometrically-dated </a:t>
            </a:r>
            <a:r>
              <a:rPr lang="en-US" dirty="0" err="1">
                <a:solidFill>
                  <a:schemeClr val="accent6"/>
                </a:solidFill>
              </a:rPr>
              <a:t>Plio</a:t>
            </a:r>
            <a:r>
              <a:rPr lang="en-US" dirty="0">
                <a:solidFill>
                  <a:schemeClr val="accent6"/>
                </a:solidFill>
              </a:rPr>
              <a:t>-Pleistocene unit above angular unconformity is 3.4 Ma</a:t>
            </a:r>
          </a:p>
          <a:p>
            <a:r>
              <a:rPr lang="en-US" dirty="0">
                <a:solidFill>
                  <a:schemeClr val="accent2"/>
                </a:solidFill>
              </a:rPr>
              <a:t>Youngest unit below angular unconformity that has been radiometrically dated is 8.4 Ma</a:t>
            </a:r>
          </a:p>
          <a:p>
            <a:endParaRPr lang="en-US" dirty="0"/>
          </a:p>
          <a:p>
            <a:endParaRPr lang="en-US" dirty="0"/>
          </a:p>
        </p:txBody>
      </p:sp>
      <p:pic>
        <p:nvPicPr>
          <p:cNvPr id="6" name="Picture 5">
            <a:extLst>
              <a:ext uri="{FF2B5EF4-FFF2-40B4-BE49-F238E27FC236}">
                <a16:creationId xmlns:a16="http://schemas.microsoft.com/office/drawing/2014/main" id="{5867FAFD-FEC6-1A10-2186-916435A6AA98}"/>
              </a:ext>
            </a:extLst>
          </p:cNvPr>
          <p:cNvPicPr>
            <a:picLocks noChangeAspect="1"/>
          </p:cNvPicPr>
          <p:nvPr/>
        </p:nvPicPr>
        <p:blipFill>
          <a:blip r:embed="rId2"/>
          <a:stretch>
            <a:fillRect/>
          </a:stretch>
        </p:blipFill>
        <p:spPr>
          <a:xfrm>
            <a:off x="390997" y="1911927"/>
            <a:ext cx="6383899" cy="3729385"/>
          </a:xfrm>
          <a:prstGeom prst="rect">
            <a:avLst/>
          </a:prstGeom>
        </p:spPr>
      </p:pic>
      <p:sp>
        <p:nvSpPr>
          <p:cNvPr id="7" name="Content Placeholder 2">
            <a:extLst>
              <a:ext uri="{FF2B5EF4-FFF2-40B4-BE49-F238E27FC236}">
                <a16:creationId xmlns:a16="http://schemas.microsoft.com/office/drawing/2014/main" id="{20A206B3-7F96-23B9-7F39-C80962C32E77}"/>
              </a:ext>
            </a:extLst>
          </p:cNvPr>
          <p:cNvSpPr txBox="1">
            <a:spLocks/>
          </p:cNvSpPr>
          <p:nvPr/>
        </p:nvSpPr>
        <p:spPr>
          <a:xfrm>
            <a:off x="994867" y="6065426"/>
            <a:ext cx="11087199" cy="69128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This and other points of evidence bracket the event from ~4 to ~6 Ma</a:t>
            </a:r>
          </a:p>
        </p:txBody>
      </p:sp>
      <mc:AlternateContent xmlns:mc="http://schemas.openxmlformats.org/markup-compatibility/2006">
        <mc:Choice xmlns:p14="http://schemas.microsoft.com/office/powerpoint/2010/main" Requires="p14">
          <p:contentPart p14:bwMode="auto" r:id="rId3">
            <p14:nvContentPartPr>
              <p14:cNvPr id="13" name="Ink 12">
                <a:extLst>
                  <a:ext uri="{FF2B5EF4-FFF2-40B4-BE49-F238E27FC236}">
                    <a16:creationId xmlns:a16="http://schemas.microsoft.com/office/drawing/2014/main" id="{A4CB5B5E-AF41-FAEA-B8F6-05767B94049B}"/>
                  </a:ext>
                </a:extLst>
              </p14:cNvPr>
              <p14:cNvContentPartPr/>
              <p14:nvPr/>
            </p14:nvContentPartPr>
            <p14:xfrm>
              <a:off x="1528086" y="3324982"/>
              <a:ext cx="635400" cy="69120"/>
            </p14:xfrm>
          </p:contentPart>
        </mc:Choice>
        <mc:Fallback>
          <p:pic>
            <p:nvPicPr>
              <p:cNvPr id="13" name="Ink 12">
                <a:extLst>
                  <a:ext uri="{FF2B5EF4-FFF2-40B4-BE49-F238E27FC236}">
                    <a16:creationId xmlns:a16="http://schemas.microsoft.com/office/drawing/2014/main" id="{A4CB5B5E-AF41-FAEA-B8F6-05767B94049B}"/>
                  </a:ext>
                </a:extLst>
              </p:cNvPr>
              <p:cNvPicPr/>
              <p:nvPr/>
            </p:nvPicPr>
            <p:blipFill>
              <a:blip r:embed="rId4"/>
              <a:stretch>
                <a:fillRect/>
              </a:stretch>
            </p:blipFill>
            <p:spPr>
              <a:xfrm>
                <a:off x="1510086" y="3306982"/>
                <a:ext cx="6710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4" name="Ink 13">
                <a:extLst>
                  <a:ext uri="{FF2B5EF4-FFF2-40B4-BE49-F238E27FC236}">
                    <a16:creationId xmlns:a16="http://schemas.microsoft.com/office/drawing/2014/main" id="{CCB6D0F8-4B70-B987-D7B8-735DC5DE7C4F}"/>
                  </a:ext>
                </a:extLst>
              </p14:cNvPr>
              <p14:cNvContentPartPr/>
              <p14:nvPr/>
            </p14:nvContentPartPr>
            <p14:xfrm>
              <a:off x="2325846" y="3282502"/>
              <a:ext cx="194760" cy="19080"/>
            </p14:xfrm>
          </p:contentPart>
        </mc:Choice>
        <mc:Fallback>
          <p:pic>
            <p:nvPicPr>
              <p:cNvPr id="14" name="Ink 13">
                <a:extLst>
                  <a:ext uri="{FF2B5EF4-FFF2-40B4-BE49-F238E27FC236}">
                    <a16:creationId xmlns:a16="http://schemas.microsoft.com/office/drawing/2014/main" id="{CCB6D0F8-4B70-B987-D7B8-735DC5DE7C4F}"/>
                  </a:ext>
                </a:extLst>
              </p:cNvPr>
              <p:cNvPicPr/>
              <p:nvPr/>
            </p:nvPicPr>
            <p:blipFill>
              <a:blip r:embed="rId6"/>
              <a:stretch>
                <a:fillRect/>
              </a:stretch>
            </p:blipFill>
            <p:spPr>
              <a:xfrm>
                <a:off x="2308206" y="3264502"/>
                <a:ext cx="2304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5" name="Ink 14">
                <a:extLst>
                  <a:ext uri="{FF2B5EF4-FFF2-40B4-BE49-F238E27FC236}">
                    <a16:creationId xmlns:a16="http://schemas.microsoft.com/office/drawing/2014/main" id="{3423DCC5-5489-225C-3E99-DDAA8221A05F}"/>
                  </a:ext>
                </a:extLst>
              </p14:cNvPr>
              <p14:cNvContentPartPr/>
              <p14:nvPr/>
            </p14:nvContentPartPr>
            <p14:xfrm>
              <a:off x="1411086" y="3417502"/>
              <a:ext cx="694440" cy="99360"/>
            </p14:xfrm>
          </p:contentPart>
        </mc:Choice>
        <mc:Fallback>
          <p:pic>
            <p:nvPicPr>
              <p:cNvPr id="15" name="Ink 14">
                <a:extLst>
                  <a:ext uri="{FF2B5EF4-FFF2-40B4-BE49-F238E27FC236}">
                    <a16:creationId xmlns:a16="http://schemas.microsoft.com/office/drawing/2014/main" id="{3423DCC5-5489-225C-3E99-DDAA8221A05F}"/>
                  </a:ext>
                </a:extLst>
              </p:cNvPr>
              <p:cNvPicPr/>
              <p:nvPr/>
            </p:nvPicPr>
            <p:blipFill>
              <a:blip r:embed="rId8"/>
              <a:stretch>
                <a:fillRect/>
              </a:stretch>
            </p:blipFill>
            <p:spPr>
              <a:xfrm>
                <a:off x="1393446" y="3399502"/>
                <a:ext cx="730080" cy="135000"/>
              </a:xfrm>
              <a:prstGeom prst="rect">
                <a:avLst/>
              </a:prstGeom>
            </p:spPr>
          </p:pic>
        </mc:Fallback>
      </mc:AlternateContent>
    </p:spTree>
    <p:extLst>
      <p:ext uri="{BB962C8B-B14F-4D97-AF65-F5344CB8AC3E}">
        <p14:creationId xmlns:p14="http://schemas.microsoft.com/office/powerpoint/2010/main" val="509341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35680-A63C-AB79-50C0-B3DB1F100490}"/>
              </a:ext>
            </a:extLst>
          </p:cNvPr>
          <p:cNvSpPr>
            <a:spLocks noGrp="1"/>
          </p:cNvSpPr>
          <p:nvPr>
            <p:ph type="title"/>
          </p:nvPr>
        </p:nvSpPr>
        <p:spPr>
          <a:xfrm>
            <a:off x="384657" y="147395"/>
            <a:ext cx="10515600" cy="1325563"/>
          </a:xfrm>
        </p:spPr>
        <p:txBody>
          <a:bodyPr/>
          <a:lstStyle/>
          <a:p>
            <a:r>
              <a:rPr lang="en-US" dirty="0"/>
              <a:t>Working With the Data</a:t>
            </a:r>
          </a:p>
        </p:txBody>
      </p:sp>
      <p:sp>
        <p:nvSpPr>
          <p:cNvPr id="3" name="Content Placeholder 2">
            <a:extLst>
              <a:ext uri="{FF2B5EF4-FFF2-40B4-BE49-F238E27FC236}">
                <a16:creationId xmlns:a16="http://schemas.microsoft.com/office/drawing/2014/main" id="{1AB56988-C057-A575-B27B-33493A6AB94A}"/>
              </a:ext>
            </a:extLst>
          </p:cNvPr>
          <p:cNvSpPr>
            <a:spLocks noGrp="1"/>
          </p:cNvSpPr>
          <p:nvPr>
            <p:ph idx="1"/>
          </p:nvPr>
        </p:nvSpPr>
        <p:spPr>
          <a:xfrm>
            <a:off x="7432270" y="1472958"/>
            <a:ext cx="4556143" cy="4351338"/>
          </a:xfrm>
        </p:spPr>
        <p:txBody>
          <a:bodyPr>
            <a:normAutofit lnSpcReduction="10000"/>
          </a:bodyPr>
          <a:lstStyle/>
          <a:p>
            <a:r>
              <a:rPr lang="en-US" dirty="0"/>
              <a:t>1.4 degree dip is assumed to represent a reasonable average of tilting since uplift began in the Cenozoic</a:t>
            </a:r>
          </a:p>
          <a:p>
            <a:pPr lvl="1"/>
            <a:r>
              <a:rPr lang="en-US" dirty="0"/>
              <a:t>Results in uplift of 1950m for 80-km-long slopes</a:t>
            </a:r>
          </a:p>
          <a:p>
            <a:r>
              <a:rPr lang="en-US" dirty="0"/>
              <a:t>% total tilting and % time elapsed correlate better for 4 and 5 Ma, in contrast to 6 Ma.</a:t>
            </a:r>
          </a:p>
          <a:p>
            <a:endParaRPr lang="en-US" dirty="0"/>
          </a:p>
        </p:txBody>
      </p:sp>
      <p:sp>
        <p:nvSpPr>
          <p:cNvPr id="7" name="Content Placeholder 2">
            <a:extLst>
              <a:ext uri="{FF2B5EF4-FFF2-40B4-BE49-F238E27FC236}">
                <a16:creationId xmlns:a16="http://schemas.microsoft.com/office/drawing/2014/main" id="{20A206B3-7F96-23B9-7F39-C80962C32E77}"/>
              </a:ext>
            </a:extLst>
          </p:cNvPr>
          <p:cNvSpPr txBox="1">
            <a:spLocks/>
          </p:cNvSpPr>
          <p:nvPr/>
        </p:nvSpPr>
        <p:spPr>
          <a:xfrm>
            <a:off x="2726765" y="5728926"/>
            <a:ext cx="7920841" cy="5072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Data suggests constant tilting/uplift rate</a:t>
            </a:r>
          </a:p>
        </p:txBody>
      </p:sp>
      <p:pic>
        <p:nvPicPr>
          <p:cNvPr id="5" name="Picture 4">
            <a:extLst>
              <a:ext uri="{FF2B5EF4-FFF2-40B4-BE49-F238E27FC236}">
                <a16:creationId xmlns:a16="http://schemas.microsoft.com/office/drawing/2014/main" id="{A55410AD-983A-1070-6E15-86F39BEBE195}"/>
              </a:ext>
            </a:extLst>
          </p:cNvPr>
          <p:cNvPicPr>
            <a:picLocks noChangeAspect="1"/>
          </p:cNvPicPr>
          <p:nvPr/>
        </p:nvPicPr>
        <p:blipFill>
          <a:blip r:embed="rId2"/>
          <a:stretch>
            <a:fillRect/>
          </a:stretch>
        </p:blipFill>
        <p:spPr>
          <a:xfrm>
            <a:off x="203587" y="1472958"/>
            <a:ext cx="7228683" cy="4034862"/>
          </a:xfrm>
          <a:prstGeom prst="rect">
            <a:avLst/>
          </a:prstGeom>
        </p:spPr>
      </p:pic>
    </p:spTree>
    <p:extLst>
      <p:ext uri="{BB962C8B-B14F-4D97-AF65-F5344CB8AC3E}">
        <p14:creationId xmlns:p14="http://schemas.microsoft.com/office/powerpoint/2010/main" val="3258728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8566</TotalTime>
  <Words>612</Words>
  <Application>Microsoft Office PowerPoint</Application>
  <PresentationFormat>Widescreen</PresentationFormat>
  <Paragraphs>64</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Aptos Display</vt:lpstr>
      <vt:lpstr>Arial</vt:lpstr>
      <vt:lpstr>Office Theme</vt:lpstr>
      <vt:lpstr>Late-Cenozoic Uplift of the Sierras: Timing and Origin</vt:lpstr>
      <vt:lpstr>PowerPoint Presentation</vt:lpstr>
      <vt:lpstr>Evidence For Uplift:  Early Cenozoic</vt:lpstr>
      <vt:lpstr>PowerPoint Presentation</vt:lpstr>
      <vt:lpstr>Data Acquisition Methods</vt:lpstr>
      <vt:lpstr>Observations</vt:lpstr>
      <vt:lpstr>Moving from Observations to Interpretation: Key Assumption</vt:lpstr>
      <vt:lpstr>Chronologic Controls of Late Cenozoic Tilting: Neogene Unconformity</vt:lpstr>
      <vt:lpstr>Working With the Data</vt:lpstr>
      <vt:lpstr>Big Picture Implications: Force behind Uplift</vt:lpstr>
      <vt:lpstr>So what happened?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Travis Fisher</dc:creator>
  <cp:lastModifiedBy>Travis Fisher</cp:lastModifiedBy>
  <cp:revision>14</cp:revision>
  <dcterms:created xsi:type="dcterms:W3CDTF">2024-09-06T04:19:50Z</dcterms:created>
  <dcterms:modified xsi:type="dcterms:W3CDTF">2024-09-12T03:06:36Z</dcterms:modified>
</cp:coreProperties>
</file>